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Roboto"/>
      <p:regular r:id="rId37"/>
      <p:bold r:id="rId38"/>
      <p:italic r:id="rId39"/>
      <p:boldItalic r:id="rId40"/>
    </p:embeddedFont>
    <p:embeddedFont>
      <p:font typeface="Old Standard TT"/>
      <p:regular r:id="rId41"/>
      <p:bold r:id="rId42"/>
      <p: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4" roundtripDataSignature="AMtx7miqgzGySsQ+PJS4dhCbSC04ysHt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EF79B9-4A57-4042-A5AE-0B5AF748CCA7}">
  <a:tblStyle styleId="{CDEF79B9-4A57-4042-A5AE-0B5AF748CCA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OldStandardTT-bold.fntdata"/><Relationship Id="rId41" Type="http://schemas.openxmlformats.org/officeDocument/2006/relationships/font" Target="fonts/OldStandardTT-regular.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OldStandardTT-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 name="Google Shape;40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1"/>
          <p:cNvSpPr/>
          <p:nvPr>
            <p:ph idx="2" type="pic"/>
          </p:nvPr>
        </p:nvSpPr>
        <p:spPr>
          <a:xfrm>
            <a:off x="5183188" y="987425"/>
            <a:ext cx="6172200" cy="4873625"/>
          </a:xfrm>
          <a:prstGeom prst="rect">
            <a:avLst/>
          </a:prstGeom>
          <a:noFill/>
          <a:ln>
            <a:noFill/>
          </a:ln>
        </p:spPr>
      </p:sp>
      <p:sp>
        <p:nvSpPr>
          <p:cNvPr id="64" name="Google Shape;64;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gif"/><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7.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7.png"/><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7.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7.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7.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7.png"/><Relationship Id="rId5"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7.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 Id="rId11" Type="http://schemas.openxmlformats.org/officeDocument/2006/relationships/image" Target="../media/image10.png"/><Relationship Id="rId10" Type="http://schemas.openxmlformats.org/officeDocument/2006/relationships/image" Target="../media/image37.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7.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7.png"/><Relationship Id="rId5"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7.png"/><Relationship Id="rId5"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7.png"/><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7.png"/><Relationship Id="rId5"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7.png"/><Relationship Id="rId5"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7.png"/><Relationship Id="rId5"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42.jp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7.pn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idx="1" type="subTitle"/>
          </p:nvPr>
        </p:nvSpPr>
        <p:spPr>
          <a:xfrm>
            <a:off x="1109709" y="3098307"/>
            <a:ext cx="10342485" cy="215949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CC0000"/>
              </a:buClr>
              <a:buSzPts val="4200"/>
              <a:buFont typeface="Montserrat"/>
              <a:buNone/>
            </a:pPr>
            <a:r>
              <a:rPr b="1" lang="en-US" sz="4000">
                <a:solidFill>
                  <a:srgbClr val="FF0000"/>
                </a:solidFill>
              </a:rPr>
              <a:t>Capstone Project</a:t>
            </a:r>
            <a:endParaRPr/>
          </a:p>
          <a:p>
            <a:pPr indent="0" lvl="0" marL="0" rtl="0" algn="just">
              <a:lnSpc>
                <a:spcPct val="90000"/>
              </a:lnSpc>
              <a:spcBef>
                <a:spcPts val="1000"/>
              </a:spcBef>
              <a:spcAft>
                <a:spcPts val="0"/>
              </a:spcAft>
              <a:buClr>
                <a:srgbClr val="1E4E79"/>
              </a:buClr>
              <a:buSzPts val="4000"/>
              <a:buNone/>
            </a:pPr>
            <a:r>
              <a:rPr b="1" i="0" lang="en-US" sz="4000">
                <a:solidFill>
                  <a:srgbClr val="1E4E79"/>
                </a:solidFill>
                <a:latin typeface="Calibri"/>
                <a:ea typeface="Calibri"/>
                <a:cs typeface="Calibri"/>
                <a:sym typeface="Calibri"/>
              </a:rPr>
              <a:t>                  Play Store App Review Analysis</a:t>
            </a:r>
            <a:endParaRPr/>
          </a:p>
          <a:p>
            <a:pPr indent="0" lvl="0" marL="0" rtl="0" algn="ctr">
              <a:lnSpc>
                <a:spcPct val="90000"/>
              </a:lnSpc>
              <a:spcBef>
                <a:spcPts val="1000"/>
              </a:spcBef>
              <a:spcAft>
                <a:spcPts val="0"/>
              </a:spcAft>
              <a:buClr>
                <a:schemeClr val="dk1"/>
              </a:buClr>
              <a:buSzPts val="4000"/>
              <a:buNone/>
            </a:pPr>
            <a:r>
              <a:t/>
            </a:r>
            <a:endParaRPr sz="4000"/>
          </a:p>
        </p:txBody>
      </p:sp>
      <p:pic>
        <p:nvPicPr>
          <p:cNvPr id="85" name="Google Shape;85;p1"/>
          <p:cNvPicPr preferRelativeResize="0"/>
          <p:nvPr/>
        </p:nvPicPr>
        <p:blipFill rotWithShape="1">
          <a:blip r:embed="rId3">
            <a:alphaModFix/>
          </a:blip>
          <a:srcRect b="0" l="0" r="0" t="0"/>
          <a:stretch/>
        </p:blipFill>
        <p:spPr>
          <a:xfrm>
            <a:off x="4367542" y="251065"/>
            <a:ext cx="2908264" cy="2446491"/>
          </a:xfrm>
          <a:prstGeom prst="rect">
            <a:avLst/>
          </a:prstGeom>
          <a:noFill/>
          <a:ln cap="flat" cmpd="sng" w="9525">
            <a:solidFill>
              <a:schemeClr val="dk2"/>
            </a:solidFill>
            <a:prstDash val="solid"/>
            <a:round/>
            <a:headEnd len="sm" w="sm" type="none"/>
            <a:tailEnd len="sm" w="sm" type="none"/>
          </a:ln>
        </p:spPr>
      </p:pic>
      <p:pic>
        <p:nvPicPr>
          <p:cNvPr id="86" name="Google Shape;86;p1"/>
          <p:cNvPicPr preferRelativeResize="0"/>
          <p:nvPr/>
        </p:nvPicPr>
        <p:blipFill rotWithShape="1">
          <a:blip r:embed="rId4">
            <a:alphaModFix/>
          </a:blip>
          <a:srcRect b="0" l="0" r="0" t="0"/>
          <a:stretch/>
        </p:blipFill>
        <p:spPr>
          <a:xfrm>
            <a:off x="11544345" y="139777"/>
            <a:ext cx="466725" cy="523875"/>
          </a:xfrm>
          <a:prstGeom prst="rect">
            <a:avLst/>
          </a:prstGeom>
          <a:noFill/>
          <a:ln>
            <a:noFill/>
          </a:ln>
        </p:spPr>
      </p:pic>
      <p:sp>
        <p:nvSpPr>
          <p:cNvPr id="87" name="Google Shape;87;p1"/>
          <p:cNvSpPr txBox="1"/>
          <p:nvPr/>
        </p:nvSpPr>
        <p:spPr>
          <a:xfrm>
            <a:off x="3946125" y="4743300"/>
            <a:ext cx="4502400" cy="148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124F5B"/>
                </a:solidFill>
                <a:latin typeface="Verdana"/>
                <a:ea typeface="Verdana"/>
                <a:cs typeface="Verdana"/>
                <a:sym typeface="Verdana"/>
              </a:rPr>
              <a:t>By</a:t>
            </a:r>
            <a:endParaRPr b="1" sz="2400">
              <a:solidFill>
                <a:srgbClr val="124F5B"/>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2400"/>
              <a:buFont typeface="Arial"/>
              <a:buNone/>
            </a:pPr>
            <a:r>
              <a:rPr b="1" lang="en-US" sz="2400">
                <a:solidFill>
                  <a:srgbClr val="124F5B"/>
                </a:solidFill>
                <a:latin typeface="Verdana"/>
                <a:ea typeface="Verdana"/>
                <a:cs typeface="Verdana"/>
                <a:sym typeface="Verdana"/>
              </a:rPr>
              <a:t>ANIL YADAV</a:t>
            </a:r>
            <a:endParaRPr b="1" sz="2400">
              <a:solidFill>
                <a:srgbClr val="124F5B"/>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CC0000"/>
              </a:solidFill>
              <a:latin typeface="Verdana"/>
              <a:ea typeface="Verdana"/>
              <a:cs typeface="Verdana"/>
              <a:sym typeface="Verdana"/>
            </a:endParaRPr>
          </a:p>
          <a:p>
            <a:pPr indent="0" lvl="0" marL="0" marR="0" rtl="0" algn="ctr">
              <a:lnSpc>
                <a:spcPct val="100000"/>
              </a:lnSpc>
              <a:spcBef>
                <a:spcPts val="20"/>
              </a:spcBef>
              <a:spcAft>
                <a:spcPts val="0"/>
              </a:spcAft>
              <a:buClr>
                <a:srgbClr val="000000"/>
              </a:buClr>
              <a:buSzPts val="1800"/>
              <a:buFont typeface="Arial"/>
              <a:buNone/>
            </a:pPr>
            <a:r>
              <a:rPr b="1" i="0" lang="en-US" sz="1800" u="none" cap="none" strike="noStrike">
                <a:solidFill>
                  <a:srgbClr val="124F5B"/>
                </a:solidFill>
                <a:latin typeface="Verdana"/>
                <a:ea typeface="Verdana"/>
                <a:cs typeface="Verdana"/>
                <a:sym typeface="Verdana"/>
              </a:rPr>
              <a:t>Data Science Trainee, AlmaBetter</a:t>
            </a:r>
            <a:endParaRPr b="0" i="0" sz="1800" u="none" cap="none" strike="noStrike">
              <a:solidFill>
                <a:schemeClr val="dk1"/>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0"/>
          <p:cNvSpPr txBox="1"/>
          <p:nvPr>
            <p:ph type="title"/>
          </p:nvPr>
        </p:nvSpPr>
        <p:spPr>
          <a:xfrm>
            <a:off x="838200" y="365126"/>
            <a:ext cx="9566429" cy="91325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b="1" i="0" lang="en-US" sz="4400" u="none" cap="none" strike="noStrike">
                <a:solidFill>
                  <a:srgbClr val="FF0000"/>
                </a:solidFill>
                <a:latin typeface="Calibri"/>
                <a:ea typeface="Calibri"/>
                <a:cs typeface="Calibri"/>
                <a:sym typeface="Calibri"/>
              </a:rPr>
              <a:t>Percentage of Paid apps v/s Free apps</a:t>
            </a:r>
            <a:br>
              <a:rPr i="0" lang="en-US" sz="4400" u="none" cap="none" strike="noStrike">
                <a:solidFill>
                  <a:schemeClr val="dk1"/>
                </a:solidFill>
                <a:latin typeface="Calibri"/>
                <a:ea typeface="Calibri"/>
                <a:cs typeface="Calibri"/>
                <a:sym typeface="Calibri"/>
              </a:rPr>
            </a:br>
            <a:endParaRPr/>
          </a:p>
        </p:txBody>
      </p:sp>
      <p:sp>
        <p:nvSpPr>
          <p:cNvPr id="204" name="Google Shape;204;p10"/>
          <p:cNvSpPr txBox="1"/>
          <p:nvPr>
            <p:ph idx="1" type="body"/>
          </p:nvPr>
        </p:nvSpPr>
        <p:spPr>
          <a:xfrm>
            <a:off x="594804" y="1528862"/>
            <a:ext cx="3798087" cy="19001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124F5C"/>
              </a:buClr>
              <a:buSzPts val="2800"/>
              <a:buChar char="•"/>
            </a:pPr>
            <a:r>
              <a:rPr lang="en-US" sz="2800">
                <a:solidFill>
                  <a:srgbClr val="124F5C"/>
                </a:solidFill>
                <a:latin typeface="Arial"/>
                <a:ea typeface="Arial"/>
                <a:cs typeface="Arial"/>
                <a:sym typeface="Arial"/>
              </a:rPr>
              <a:t>We Observed that </a:t>
            </a:r>
            <a:r>
              <a:rPr b="1" lang="en-US" sz="2800">
                <a:solidFill>
                  <a:srgbClr val="124F5C"/>
                </a:solidFill>
                <a:latin typeface="Arial"/>
                <a:ea typeface="Arial"/>
                <a:cs typeface="Arial"/>
                <a:sym typeface="Arial"/>
              </a:rPr>
              <a:t>92.6% of Apps are  free </a:t>
            </a:r>
            <a:r>
              <a:rPr lang="en-US" sz="2800">
                <a:solidFill>
                  <a:srgbClr val="124F5C"/>
                </a:solidFill>
                <a:latin typeface="Arial"/>
                <a:ea typeface="Arial"/>
                <a:cs typeface="Arial"/>
                <a:sym typeface="Arial"/>
              </a:rPr>
              <a:t>and only </a:t>
            </a:r>
            <a:r>
              <a:rPr b="1" lang="en-US" sz="2800">
                <a:solidFill>
                  <a:srgbClr val="124F5C"/>
                </a:solidFill>
                <a:latin typeface="Arial"/>
                <a:ea typeface="Arial"/>
                <a:cs typeface="Arial"/>
                <a:sym typeface="Arial"/>
              </a:rPr>
              <a:t>7.4% of Apps are paid </a:t>
            </a:r>
            <a:r>
              <a:rPr lang="en-US" sz="2800">
                <a:solidFill>
                  <a:srgbClr val="124F5C"/>
                </a:solidFill>
                <a:latin typeface="Arial"/>
                <a:ea typeface="Arial"/>
                <a:cs typeface="Arial"/>
                <a:sym typeface="Arial"/>
              </a:rPr>
              <a:t>in  Play store.</a:t>
            </a:r>
            <a:endParaRPr sz="2800">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sp>
        <p:nvSpPr>
          <p:cNvPr id="205" name="Google Shape;205;p10"/>
          <p:cNvSpPr/>
          <p:nvPr/>
        </p:nvSpPr>
        <p:spPr>
          <a:xfrm>
            <a:off x="271272" y="194677"/>
            <a:ext cx="513258" cy="8059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6" name="Google Shape;206;p10"/>
          <p:cNvPicPr preferRelativeResize="0"/>
          <p:nvPr/>
        </p:nvPicPr>
        <p:blipFill rotWithShape="1">
          <a:blip r:embed="rId4">
            <a:alphaModFix/>
          </a:blip>
          <a:srcRect b="0" l="0" r="0" t="0"/>
          <a:stretch/>
        </p:blipFill>
        <p:spPr>
          <a:xfrm>
            <a:off x="11544344" y="114649"/>
            <a:ext cx="466725" cy="523875"/>
          </a:xfrm>
          <a:prstGeom prst="rect">
            <a:avLst/>
          </a:prstGeom>
          <a:noFill/>
          <a:ln>
            <a:noFill/>
          </a:ln>
        </p:spPr>
      </p:pic>
      <p:pic>
        <p:nvPicPr>
          <p:cNvPr descr="Most of the apps in the dataset are Free type approx 93%." id="207" name="Google Shape;207;p10"/>
          <p:cNvPicPr preferRelativeResize="0"/>
          <p:nvPr/>
        </p:nvPicPr>
        <p:blipFill rotWithShape="1">
          <a:blip r:embed="rId5">
            <a:alphaModFix/>
          </a:blip>
          <a:srcRect b="0" l="0" r="0" t="0"/>
          <a:stretch/>
        </p:blipFill>
        <p:spPr>
          <a:xfrm>
            <a:off x="5260156" y="1076198"/>
            <a:ext cx="6750913" cy="5615287"/>
          </a:xfrm>
          <a:prstGeom prst="rect">
            <a:avLst/>
          </a:prstGeom>
          <a:noFill/>
          <a:ln>
            <a:noFill/>
          </a:ln>
        </p:spPr>
      </p:pic>
      <p:pic>
        <p:nvPicPr>
          <p:cNvPr id="208" name="Google Shape;208;p10"/>
          <p:cNvPicPr preferRelativeResize="0"/>
          <p:nvPr/>
        </p:nvPicPr>
        <p:blipFill rotWithShape="1">
          <a:blip r:embed="rId6">
            <a:alphaModFix/>
          </a:blip>
          <a:srcRect b="0" l="0" r="0" t="0"/>
          <a:stretch/>
        </p:blipFill>
        <p:spPr>
          <a:xfrm>
            <a:off x="527901" y="3883842"/>
            <a:ext cx="3451117" cy="29741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11"/>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4" name="Google Shape;214;p11"/>
          <p:cNvSpPr txBox="1"/>
          <p:nvPr>
            <p:ph type="title"/>
          </p:nvPr>
        </p:nvSpPr>
        <p:spPr>
          <a:xfrm>
            <a:off x="1406511" y="114649"/>
            <a:ext cx="7463272" cy="7566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000"/>
              <a:buFont typeface="Arial"/>
              <a:buNone/>
            </a:pPr>
            <a:r>
              <a:rPr lang="en-US" sz="4000">
                <a:solidFill>
                  <a:srgbClr val="FF0000"/>
                </a:solidFill>
                <a:latin typeface="Arial"/>
                <a:ea typeface="Arial"/>
                <a:cs typeface="Arial"/>
                <a:sym typeface="Arial"/>
              </a:rPr>
              <a:t>Correlation Heatmap</a:t>
            </a:r>
            <a:endParaRPr sz="4000"/>
          </a:p>
        </p:txBody>
      </p:sp>
      <p:sp>
        <p:nvSpPr>
          <p:cNvPr id="215" name="Google Shape;215;p11"/>
          <p:cNvSpPr txBox="1"/>
          <p:nvPr/>
        </p:nvSpPr>
        <p:spPr>
          <a:xfrm>
            <a:off x="179109" y="5153098"/>
            <a:ext cx="4392281" cy="1128762"/>
          </a:xfrm>
          <a:prstGeom prst="rect">
            <a:avLst/>
          </a:prstGeom>
          <a:noFill/>
          <a:ln>
            <a:noFill/>
          </a:ln>
        </p:spPr>
        <p:txBody>
          <a:bodyPr anchorCtr="0" anchor="t" bIns="45700" lIns="91425" spcFirstLastPara="1" rIns="91425" wrap="square" tIns="45700">
            <a:normAutofit fontScale="92500" lnSpcReduction="10000"/>
          </a:bodyPr>
          <a:lstStyle/>
          <a:p>
            <a:pPr indent="-117475" lvl="0" marL="0" marR="0" rtl="0" algn="l">
              <a:lnSpc>
                <a:spcPct val="90000"/>
              </a:lnSpc>
              <a:spcBef>
                <a:spcPts val="0"/>
              </a:spcBef>
              <a:spcAft>
                <a:spcPts val="0"/>
              </a:spcAft>
              <a:buClr>
                <a:schemeClr val="dk1"/>
              </a:buClr>
              <a:buSzPct val="100000"/>
              <a:buFont typeface="Arial"/>
              <a:buChar char="•"/>
            </a:pPr>
            <a:r>
              <a:rPr b="1" i="0" lang="en-US" sz="2000" u="none" cap="none" strike="noStrike">
                <a:solidFill>
                  <a:schemeClr val="dk1"/>
                </a:solidFill>
                <a:latin typeface="Calibri"/>
                <a:ea typeface="Calibri"/>
                <a:cs typeface="Calibri"/>
                <a:sym typeface="Calibri"/>
              </a:rPr>
              <a:t>Note:</a:t>
            </a:r>
            <a:r>
              <a:rPr b="0" i="0" lang="en-US" sz="2000" u="none" cap="none" strike="noStrike">
                <a:solidFill>
                  <a:schemeClr val="dk1"/>
                </a:solidFill>
                <a:latin typeface="Calibri"/>
                <a:ea typeface="Calibri"/>
                <a:cs typeface="Calibri"/>
                <a:sym typeface="Calibri"/>
              </a:rPr>
              <a:t> After Analyzing Above Heatmaps, we can infer that we don't have any sort of good correlations between the different columns of both the data sets.</a:t>
            </a:r>
            <a:endParaRPr b="0" i="0" sz="2000" u="none" cap="none" strike="noStrike">
              <a:solidFill>
                <a:schemeClr val="dk1"/>
              </a:solidFill>
              <a:latin typeface="Calibri"/>
              <a:ea typeface="Calibri"/>
              <a:cs typeface="Calibri"/>
              <a:sym typeface="Calibri"/>
            </a:endParaRPr>
          </a:p>
        </p:txBody>
      </p:sp>
      <p:pic>
        <p:nvPicPr>
          <p:cNvPr descr="Shape, square&#10;&#10;Description automatically generated" id="216" name="Google Shape;216;p11"/>
          <p:cNvPicPr preferRelativeResize="0"/>
          <p:nvPr>
            <p:ph idx="1" type="body"/>
          </p:nvPr>
        </p:nvPicPr>
        <p:blipFill rotWithShape="1">
          <a:blip r:embed="rId3">
            <a:alphaModFix/>
          </a:blip>
          <a:srcRect b="0" l="0" r="0" t="0"/>
          <a:stretch/>
        </p:blipFill>
        <p:spPr>
          <a:xfrm>
            <a:off x="5103775" y="871293"/>
            <a:ext cx="7256814" cy="5708616"/>
          </a:xfrm>
          <a:prstGeom prst="rect">
            <a:avLst/>
          </a:prstGeom>
          <a:noFill/>
          <a:ln>
            <a:noFill/>
          </a:ln>
        </p:spPr>
      </p:pic>
      <p:sp>
        <p:nvSpPr>
          <p:cNvPr id="217" name="Google Shape;217;p11"/>
          <p:cNvSpPr/>
          <p:nvPr/>
        </p:nvSpPr>
        <p:spPr>
          <a:xfrm>
            <a:off x="466969" y="302245"/>
            <a:ext cx="671718" cy="5690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8" name="Google Shape;218;p11"/>
          <p:cNvPicPr preferRelativeResize="0"/>
          <p:nvPr/>
        </p:nvPicPr>
        <p:blipFill rotWithShape="1">
          <a:blip r:embed="rId5">
            <a:alphaModFix/>
          </a:blip>
          <a:srcRect b="0" l="0" r="0" t="0"/>
          <a:stretch/>
        </p:blipFill>
        <p:spPr>
          <a:xfrm>
            <a:off x="11544344" y="114649"/>
            <a:ext cx="466725" cy="523875"/>
          </a:xfrm>
          <a:prstGeom prst="rect">
            <a:avLst/>
          </a:prstGeom>
          <a:noFill/>
          <a:ln>
            <a:noFill/>
          </a:ln>
        </p:spPr>
      </p:pic>
      <p:graphicFrame>
        <p:nvGraphicFramePr>
          <p:cNvPr id="219" name="Google Shape;219;p11"/>
          <p:cNvGraphicFramePr/>
          <p:nvPr/>
        </p:nvGraphicFramePr>
        <p:xfrm>
          <a:off x="75414" y="2155467"/>
          <a:ext cx="3000000" cy="3000000"/>
        </p:xfrm>
        <a:graphic>
          <a:graphicData uri="http://schemas.openxmlformats.org/drawingml/2006/table">
            <a:tbl>
              <a:tblPr bandRow="1" firstRow="1">
                <a:noFill/>
                <a:tableStyleId>{CDEF79B9-4A57-4042-A5AE-0B5AF748CCA7}</a:tableStyleId>
              </a:tblPr>
              <a:tblGrid>
                <a:gridCol w="1611350"/>
                <a:gridCol w="1577600"/>
                <a:gridCol w="1571600"/>
              </a:tblGrid>
              <a:tr h="6519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Sentiment Polarity</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Sentiment Subjectivity</a:t>
                      </a:r>
                      <a:endParaRPr sz="1800" u="none" cap="none" strike="noStrike"/>
                    </a:p>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38975">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Sentiment Polarity</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1.000000</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0.261587</a:t>
                      </a:r>
                      <a:endParaRPr sz="1800" u="none" cap="none" strike="noStrike"/>
                    </a:p>
                  </a:txBody>
                  <a:tcPr marT="45725" marB="45725" marR="91450" marL="91450"/>
                </a:tc>
              </a:tr>
              <a:tr h="788275">
                <a:tc>
                  <a:txBody>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Sentiment Subjectivity</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0.261587</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1.000000</a:t>
                      </a:r>
                      <a:endParaRPr sz="1800" u="none" cap="none" strike="noStrike"/>
                    </a:p>
                  </a:txBody>
                  <a:tcPr marT="45725" marB="45725" marR="91450" marL="91450"/>
                </a:tc>
              </a:tr>
            </a:tbl>
          </a:graphicData>
        </a:graphic>
      </p:graphicFrame>
      <p:sp>
        <p:nvSpPr>
          <p:cNvPr id="220" name="Google Shape;220;p11"/>
          <p:cNvSpPr/>
          <p:nvPr/>
        </p:nvSpPr>
        <p:spPr>
          <a:xfrm>
            <a:off x="226243" y="4817097"/>
            <a:ext cx="4430598" cy="173865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2"/>
          <p:cNvSpPr txBox="1"/>
          <p:nvPr>
            <p:ph type="title"/>
          </p:nvPr>
        </p:nvSpPr>
        <p:spPr>
          <a:xfrm>
            <a:off x="1121790" y="744718"/>
            <a:ext cx="10580802" cy="78571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8000"/>
              </a:buClr>
              <a:buSzPct val="100000"/>
              <a:buFont typeface="Courier New"/>
              <a:buNone/>
            </a:pPr>
            <a:r>
              <a:rPr b="0" lang="en-US">
                <a:solidFill>
                  <a:srgbClr val="008000"/>
                </a:solidFill>
                <a:latin typeface="Courier New"/>
                <a:ea typeface="Courier New"/>
                <a:cs typeface="Courier New"/>
                <a:sym typeface="Courier New"/>
              </a:rPr>
              <a:t> </a:t>
            </a:r>
            <a:br>
              <a:rPr b="0" lang="en-US">
                <a:solidFill>
                  <a:srgbClr val="000000"/>
                </a:solidFill>
                <a:latin typeface="Courier New"/>
                <a:ea typeface="Courier New"/>
                <a:cs typeface="Courier New"/>
                <a:sym typeface="Courier New"/>
              </a:rPr>
            </a:br>
            <a:r>
              <a:rPr lang="en-US">
                <a:solidFill>
                  <a:srgbClr val="FF0000"/>
                </a:solidFill>
                <a:latin typeface="Arial"/>
                <a:ea typeface="Arial"/>
                <a:cs typeface="Arial"/>
                <a:sym typeface="Arial"/>
              </a:rPr>
              <a:t>A Line Plot of Average Rating of Each  Category of Apps</a:t>
            </a:r>
            <a:br>
              <a:rPr b="0" lang="en-US">
                <a:solidFill>
                  <a:srgbClr val="000000"/>
                </a:solidFill>
                <a:latin typeface="Courier New"/>
                <a:ea typeface="Courier New"/>
                <a:cs typeface="Courier New"/>
                <a:sym typeface="Courier New"/>
              </a:rPr>
            </a:br>
            <a:br>
              <a:rPr b="0" lang="en-US">
                <a:solidFill>
                  <a:srgbClr val="000000"/>
                </a:solidFill>
                <a:latin typeface="Courier New"/>
                <a:ea typeface="Courier New"/>
                <a:cs typeface="Courier New"/>
                <a:sym typeface="Courier New"/>
              </a:rPr>
            </a:br>
            <a:endParaRPr/>
          </a:p>
        </p:txBody>
      </p:sp>
      <p:pic>
        <p:nvPicPr>
          <p:cNvPr id="226" name="Google Shape;226;p12"/>
          <p:cNvPicPr preferRelativeResize="0"/>
          <p:nvPr>
            <p:ph idx="1" type="body"/>
          </p:nvPr>
        </p:nvPicPr>
        <p:blipFill rotWithShape="1">
          <a:blip r:embed="rId3">
            <a:alphaModFix/>
          </a:blip>
          <a:srcRect b="0" l="0" r="0" t="0"/>
          <a:stretch/>
        </p:blipFill>
        <p:spPr>
          <a:xfrm>
            <a:off x="298174" y="2166730"/>
            <a:ext cx="11055626" cy="4326145"/>
          </a:xfrm>
          <a:prstGeom prst="rect">
            <a:avLst/>
          </a:prstGeom>
          <a:noFill/>
          <a:ln>
            <a:noFill/>
          </a:ln>
        </p:spPr>
      </p:pic>
      <p:sp>
        <p:nvSpPr>
          <p:cNvPr id="227" name="Google Shape;227;p12"/>
          <p:cNvSpPr/>
          <p:nvPr/>
        </p:nvSpPr>
        <p:spPr>
          <a:xfrm>
            <a:off x="298174" y="365125"/>
            <a:ext cx="671718" cy="5690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8" name="Google Shape;228;p12"/>
          <p:cNvPicPr preferRelativeResize="0"/>
          <p:nvPr/>
        </p:nvPicPr>
        <p:blipFill rotWithShape="1">
          <a:blip r:embed="rId5">
            <a:alphaModFix/>
          </a:blip>
          <a:srcRect b="0" l="0" r="0" t="0"/>
          <a:stretch/>
        </p:blipFill>
        <p:spPr>
          <a:xfrm>
            <a:off x="11544344" y="114649"/>
            <a:ext cx="466725" cy="523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3"/>
          <p:cNvSpPr txBox="1"/>
          <p:nvPr>
            <p:ph type="title"/>
          </p:nvPr>
        </p:nvSpPr>
        <p:spPr>
          <a:xfrm>
            <a:off x="1206630" y="365126"/>
            <a:ext cx="10147169" cy="63411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lang="en-US" sz="4000">
                <a:solidFill>
                  <a:srgbClr val="FF0000"/>
                </a:solidFill>
                <a:latin typeface="Arial"/>
                <a:ea typeface="Arial"/>
                <a:cs typeface="Arial"/>
                <a:sym typeface="Arial"/>
              </a:rPr>
              <a:t>Basic Pie chart to View Distribution of Apps Across Various Categories</a:t>
            </a:r>
            <a:endParaRPr b="1" sz="4000">
              <a:solidFill>
                <a:srgbClr val="FF0000"/>
              </a:solidFill>
              <a:latin typeface="Arial"/>
              <a:ea typeface="Arial"/>
              <a:cs typeface="Arial"/>
              <a:sym typeface="Arial"/>
            </a:endParaRPr>
          </a:p>
        </p:txBody>
      </p:sp>
      <p:pic>
        <p:nvPicPr>
          <p:cNvPr descr="Chart, pie chart&#10;&#10;Description automatically generated" id="234" name="Google Shape;234;p13"/>
          <p:cNvPicPr preferRelativeResize="0"/>
          <p:nvPr>
            <p:ph idx="1" type="body"/>
          </p:nvPr>
        </p:nvPicPr>
        <p:blipFill rotWithShape="1">
          <a:blip r:embed="rId3">
            <a:alphaModFix/>
          </a:blip>
          <a:srcRect b="0" l="0" r="0" t="0"/>
          <a:stretch/>
        </p:blipFill>
        <p:spPr>
          <a:xfrm>
            <a:off x="3337089" y="1140644"/>
            <a:ext cx="8311574" cy="5817774"/>
          </a:xfrm>
          <a:prstGeom prst="rect">
            <a:avLst/>
          </a:prstGeom>
          <a:noFill/>
          <a:ln>
            <a:noFill/>
          </a:ln>
        </p:spPr>
      </p:pic>
      <p:sp>
        <p:nvSpPr>
          <p:cNvPr id="235" name="Google Shape;235;p13"/>
          <p:cNvSpPr/>
          <p:nvPr/>
        </p:nvSpPr>
        <p:spPr>
          <a:xfrm>
            <a:off x="298174" y="365125"/>
            <a:ext cx="671718" cy="5690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36" name="Google Shape;236;p13"/>
          <p:cNvPicPr preferRelativeResize="0"/>
          <p:nvPr/>
        </p:nvPicPr>
        <p:blipFill rotWithShape="1">
          <a:blip r:embed="rId5">
            <a:alphaModFix/>
          </a:blip>
          <a:srcRect b="0" l="0" r="0" t="0"/>
          <a:stretch/>
        </p:blipFill>
        <p:spPr>
          <a:xfrm>
            <a:off x="11544344" y="114649"/>
            <a:ext cx="466725" cy="523875"/>
          </a:xfrm>
          <a:prstGeom prst="rect">
            <a:avLst/>
          </a:prstGeom>
          <a:noFill/>
          <a:ln>
            <a:noFill/>
          </a:ln>
        </p:spPr>
      </p:pic>
      <p:sp>
        <p:nvSpPr>
          <p:cNvPr id="237" name="Google Shape;237;p13"/>
          <p:cNvSpPr txBox="1"/>
          <p:nvPr/>
        </p:nvSpPr>
        <p:spPr>
          <a:xfrm>
            <a:off x="543338" y="1582992"/>
            <a:ext cx="3180726"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Findings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Rating is Highest for </a:t>
            </a:r>
            <a:r>
              <a:rPr b="1" i="0" lang="en-US" sz="1800" u="none" cap="none" strike="noStrike">
                <a:solidFill>
                  <a:schemeClr val="dk1"/>
                </a:solidFill>
                <a:latin typeface="Calibri"/>
                <a:ea typeface="Calibri"/>
                <a:cs typeface="Calibri"/>
                <a:sym typeface="Calibri"/>
              </a:rPr>
              <a:t>Family </a:t>
            </a:r>
            <a:r>
              <a:rPr b="0" i="0" lang="en-US" sz="1800" u="none" cap="none" strike="noStrike">
                <a:solidFill>
                  <a:schemeClr val="dk1"/>
                </a:solidFill>
                <a:latin typeface="Calibri"/>
                <a:ea typeface="Calibri"/>
                <a:cs typeface="Calibri"/>
                <a:sym typeface="Calibri"/>
              </a:rPr>
              <a:t>and </a:t>
            </a:r>
            <a:r>
              <a:rPr b="1" i="0" lang="en-US" sz="1800" u="none" cap="none" strike="noStrike">
                <a:solidFill>
                  <a:schemeClr val="dk1"/>
                </a:solidFill>
                <a:latin typeface="Calibri"/>
                <a:ea typeface="Calibri"/>
                <a:cs typeface="Calibri"/>
                <a:sym typeface="Calibri"/>
              </a:rPr>
              <a:t>Game </a:t>
            </a:r>
            <a:r>
              <a:rPr b="0" i="0" lang="en-US" sz="1800" u="none" cap="none" strike="noStrike">
                <a:solidFill>
                  <a:schemeClr val="dk1"/>
                </a:solidFill>
                <a:latin typeface="Calibri"/>
                <a:ea typeface="Calibri"/>
                <a:cs typeface="Calibri"/>
                <a:sym typeface="Calibri"/>
              </a:rPr>
              <a:t>category apps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Rating is low for </a:t>
            </a:r>
            <a:r>
              <a:rPr b="1" i="0" lang="en-US" sz="1800" u="none" cap="none" strike="noStrike">
                <a:solidFill>
                  <a:schemeClr val="dk1"/>
                </a:solidFill>
                <a:latin typeface="Calibri"/>
                <a:ea typeface="Calibri"/>
                <a:cs typeface="Calibri"/>
                <a:sym typeface="Calibri"/>
              </a:rPr>
              <a:t>Events </a:t>
            </a:r>
            <a:r>
              <a:rPr b="0" i="0" lang="en-US" sz="1800" u="none" cap="none" strike="noStrike">
                <a:solidFill>
                  <a:schemeClr val="dk1"/>
                </a:solidFill>
                <a:latin typeface="Calibri"/>
                <a:ea typeface="Calibri"/>
                <a:cs typeface="Calibri"/>
                <a:sym typeface="Calibri"/>
              </a:rPr>
              <a:t>and </a:t>
            </a:r>
            <a:r>
              <a:rPr b="1" i="0" lang="en-US" sz="1800" u="none" cap="none" strike="noStrike">
                <a:solidFill>
                  <a:schemeClr val="dk1"/>
                </a:solidFill>
                <a:latin typeface="Calibri"/>
                <a:ea typeface="Calibri"/>
                <a:cs typeface="Calibri"/>
                <a:sym typeface="Calibri"/>
              </a:rPr>
              <a:t>Beauty </a:t>
            </a:r>
            <a:r>
              <a:rPr b="0" i="0" lang="en-US" sz="1800" u="none" cap="none" strike="noStrike">
                <a:solidFill>
                  <a:schemeClr val="dk1"/>
                </a:solidFill>
                <a:latin typeface="Calibri"/>
                <a:ea typeface="Calibri"/>
                <a:cs typeface="Calibri"/>
                <a:sym typeface="Calibri"/>
              </a:rPr>
              <a:t>category apps</a:t>
            </a:r>
            <a:endParaRPr b="0" i="0" sz="1800" u="none" cap="none" strike="noStrike">
              <a:solidFill>
                <a:schemeClr val="dk1"/>
              </a:solidFill>
              <a:latin typeface="Calibri"/>
              <a:ea typeface="Calibri"/>
              <a:cs typeface="Calibri"/>
              <a:sym typeface="Calibri"/>
            </a:endParaRPr>
          </a:p>
        </p:txBody>
      </p:sp>
      <p:sp>
        <p:nvSpPr>
          <p:cNvPr id="238" name="Google Shape;238;p13"/>
          <p:cNvSpPr/>
          <p:nvPr/>
        </p:nvSpPr>
        <p:spPr>
          <a:xfrm>
            <a:off x="362282" y="1517923"/>
            <a:ext cx="3267038" cy="1719469"/>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1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4" name="Google Shape;244;p14"/>
          <p:cNvSpPr txBox="1"/>
          <p:nvPr>
            <p:ph type="title"/>
          </p:nvPr>
        </p:nvSpPr>
        <p:spPr>
          <a:xfrm>
            <a:off x="1176840" y="365554"/>
            <a:ext cx="10534473" cy="5238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4000"/>
              <a:buFont typeface="Arial"/>
              <a:buNone/>
            </a:pPr>
            <a:r>
              <a:rPr b="1" lang="en-US" sz="4000">
                <a:solidFill>
                  <a:srgbClr val="FF0000"/>
                </a:solidFill>
                <a:latin typeface="Arial"/>
                <a:ea typeface="Arial"/>
                <a:cs typeface="Arial"/>
                <a:sym typeface="Arial"/>
              </a:rPr>
              <a:t>Mean Install of Each Category</a:t>
            </a:r>
            <a:endParaRPr/>
          </a:p>
        </p:txBody>
      </p:sp>
      <p:sp>
        <p:nvSpPr>
          <p:cNvPr id="245" name="Google Shape;245;p14"/>
          <p:cNvSpPr txBox="1"/>
          <p:nvPr/>
        </p:nvSpPr>
        <p:spPr>
          <a:xfrm>
            <a:off x="464824" y="2090254"/>
            <a:ext cx="4008384" cy="4393982"/>
          </a:xfrm>
          <a:prstGeom prst="rect">
            <a:avLst/>
          </a:prstGeom>
          <a:noFill/>
          <a:ln>
            <a:noFill/>
          </a:ln>
        </p:spPr>
        <p:txBody>
          <a:bodyPr anchorCtr="0" anchor="t" bIns="45700" lIns="91425" spcFirstLastPara="1" rIns="91425" wrap="square" tIns="45700">
            <a:noAutofit/>
          </a:bodyPr>
          <a:lstStyle/>
          <a:p>
            <a:pPr indent="-127000" lvl="0" marL="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Finding :</a:t>
            </a:r>
            <a:endParaRPr b="0" i="0" sz="1400" u="none" cap="none" strike="noStrike">
              <a:solidFill>
                <a:srgbClr val="000000"/>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Average installs is </a:t>
            </a:r>
            <a:r>
              <a:rPr b="1" i="0" lang="en-US" sz="2000" u="none" cap="none" strike="noStrike">
                <a:solidFill>
                  <a:schemeClr val="dk1"/>
                </a:solidFill>
                <a:latin typeface="Arial"/>
                <a:ea typeface="Arial"/>
                <a:cs typeface="Arial"/>
                <a:sym typeface="Arial"/>
              </a:rPr>
              <a:t>higher For communication category </a:t>
            </a:r>
            <a:r>
              <a:rPr b="0" i="0" lang="en-US" sz="2000" u="none" cap="none" strike="noStrike">
                <a:solidFill>
                  <a:schemeClr val="dk1"/>
                </a:solidFill>
                <a:latin typeface="Arial"/>
                <a:ea typeface="Arial"/>
                <a:cs typeface="Arial"/>
                <a:sym typeface="Arial"/>
              </a:rPr>
              <a:t>apps followed by social category apps4</a:t>
            </a:r>
            <a:endParaRPr b="0" i="0" sz="1400" u="none" cap="none" strike="noStrike">
              <a:solidFill>
                <a:srgbClr val="000000"/>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Average Installation is </a:t>
            </a:r>
            <a:r>
              <a:rPr b="1" i="0" lang="en-US" sz="2000" u="none" cap="none" strike="noStrike">
                <a:solidFill>
                  <a:schemeClr val="dk1"/>
                </a:solidFill>
                <a:latin typeface="Arial"/>
                <a:ea typeface="Arial"/>
                <a:cs typeface="Arial"/>
                <a:sym typeface="Arial"/>
              </a:rPr>
              <a:t>low</a:t>
            </a:r>
            <a:r>
              <a:rPr b="0" i="0" lang="en-US" sz="2000" u="none" cap="none" strike="noStrike">
                <a:solidFill>
                  <a:schemeClr val="dk1"/>
                </a:solidFill>
                <a:latin typeface="Arial"/>
                <a:ea typeface="Arial"/>
                <a:cs typeface="Arial"/>
                <a:sym typeface="Arial"/>
              </a:rPr>
              <a:t> for categories such as </a:t>
            </a:r>
            <a:r>
              <a:rPr b="1" i="0" lang="en-US" sz="2000" u="none" cap="none" strike="noStrike">
                <a:solidFill>
                  <a:schemeClr val="dk1"/>
                </a:solidFill>
                <a:latin typeface="Arial"/>
                <a:ea typeface="Arial"/>
                <a:cs typeface="Arial"/>
                <a:sym typeface="Arial"/>
              </a:rPr>
              <a:t>Beauty ,Comics ,dating, events, medical , and parenting.</a:t>
            </a:r>
            <a:endParaRPr b="0" i="0" sz="1400" u="none" cap="none" strike="noStrike">
              <a:solidFill>
                <a:srgbClr val="000000"/>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Even though the </a:t>
            </a:r>
            <a:r>
              <a:rPr b="1" i="0" lang="en-US" sz="2000" u="none" cap="none" strike="noStrike">
                <a:solidFill>
                  <a:schemeClr val="dk1"/>
                </a:solidFill>
                <a:latin typeface="Arial"/>
                <a:ea typeface="Arial"/>
                <a:cs typeface="Arial"/>
                <a:sym typeface="Arial"/>
              </a:rPr>
              <a:t>Average rating is quite high for event category </a:t>
            </a:r>
            <a:r>
              <a:rPr b="0" i="0" lang="en-US" sz="2000" u="none" cap="none" strike="noStrike">
                <a:solidFill>
                  <a:schemeClr val="dk1"/>
                </a:solidFill>
                <a:latin typeface="Arial"/>
                <a:ea typeface="Arial"/>
                <a:cs typeface="Arial"/>
                <a:sym typeface="Arial"/>
              </a:rPr>
              <a:t>but the mean install is quite low </a:t>
            </a:r>
            <a:endParaRPr b="0" i="0" sz="1400" u="none" cap="none" strike="noStrike">
              <a:solidFill>
                <a:srgbClr val="000000"/>
              </a:solidFill>
              <a:latin typeface="Arial"/>
              <a:ea typeface="Arial"/>
              <a:cs typeface="Arial"/>
              <a:sym typeface="Arial"/>
            </a:endParaRPr>
          </a:p>
        </p:txBody>
      </p:sp>
      <p:grpSp>
        <p:nvGrpSpPr>
          <p:cNvPr id="246" name="Google Shape;246;p14"/>
          <p:cNvGrpSpPr/>
          <p:nvPr/>
        </p:nvGrpSpPr>
        <p:grpSpPr>
          <a:xfrm>
            <a:off x="0" y="4601497"/>
            <a:ext cx="1014060" cy="2017580"/>
            <a:chOff x="0" y="4601497"/>
            <a:chExt cx="1014060" cy="2017580"/>
          </a:xfrm>
        </p:grpSpPr>
        <p:sp>
          <p:nvSpPr>
            <p:cNvPr id="247" name="Google Shape;247;p14"/>
            <p:cNvSpPr/>
            <p:nvPr/>
          </p:nvSpPr>
          <p:spPr>
            <a:xfrm rot="5400000">
              <a:off x="-501760" y="5103257"/>
              <a:ext cx="2017580" cy="1014060"/>
            </a:xfrm>
            <a:prstGeom prst="triangle">
              <a:avLst>
                <a:gd fmla="val 50000" name="adj"/>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8" name="Google Shape;248;p14"/>
            <p:cNvSpPr/>
            <p:nvPr/>
          </p:nvSpPr>
          <p:spPr>
            <a:xfrm rot="2700000">
              <a:off x="427916" y="5728708"/>
              <a:ext cx="485578" cy="485578"/>
            </a:xfrm>
            <a:prstGeom prst="rect">
              <a:avLst/>
            </a:prstGeom>
            <a:solidFill>
              <a:schemeClr val="accen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descr="Chart" id="249" name="Google Shape;249;p14"/>
          <p:cNvPicPr preferRelativeResize="0"/>
          <p:nvPr>
            <p:ph idx="1" type="body"/>
          </p:nvPr>
        </p:nvPicPr>
        <p:blipFill rotWithShape="1">
          <a:blip r:embed="rId3">
            <a:alphaModFix/>
          </a:blip>
          <a:srcRect b="0" l="0" r="0" t="0"/>
          <a:stretch/>
        </p:blipFill>
        <p:spPr>
          <a:xfrm>
            <a:off x="4854804" y="1670241"/>
            <a:ext cx="6693728" cy="4948836"/>
          </a:xfrm>
          <a:prstGeom prst="rect">
            <a:avLst/>
          </a:prstGeom>
          <a:noFill/>
          <a:ln>
            <a:noFill/>
          </a:ln>
        </p:spPr>
      </p:pic>
      <p:grpSp>
        <p:nvGrpSpPr>
          <p:cNvPr id="250" name="Google Shape;250;p14"/>
          <p:cNvGrpSpPr/>
          <p:nvPr/>
        </p:nvGrpSpPr>
        <p:grpSpPr>
          <a:xfrm>
            <a:off x="11219290" y="1"/>
            <a:ext cx="972709" cy="1935307"/>
            <a:chOff x="10918968" y="713127"/>
            <a:chExt cx="1273032" cy="2532832"/>
          </a:xfrm>
        </p:grpSpPr>
        <p:sp>
          <p:nvSpPr>
            <p:cNvPr id="251" name="Google Shape;251;p14"/>
            <p:cNvSpPr/>
            <p:nvPr/>
          </p:nvSpPr>
          <p:spPr>
            <a:xfrm rot="2700000">
              <a:off x="11052629" y="2120024"/>
              <a:ext cx="645368" cy="645368"/>
            </a:xfrm>
            <a:prstGeom prst="rect">
              <a:avLst/>
            </a:pr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p14"/>
            <p:cNvSpPr/>
            <p:nvPr/>
          </p:nvSpPr>
          <p:spPr>
            <a:xfrm rot="-5400000">
              <a:off x="10289068" y="1343027"/>
              <a:ext cx="2532832" cy="1273032"/>
            </a:xfrm>
            <a:prstGeom prst="triangle">
              <a:avLst>
                <a:gd fmla="val 50000" name="adj"/>
              </a:avLst>
            </a:prstGeom>
            <a:solidFill>
              <a:schemeClr val="accent4">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53" name="Google Shape;253;p14"/>
          <p:cNvSpPr/>
          <p:nvPr/>
        </p:nvSpPr>
        <p:spPr>
          <a:xfrm>
            <a:off x="424570" y="316276"/>
            <a:ext cx="671718" cy="5690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54" name="Google Shape;254;p14"/>
          <p:cNvPicPr preferRelativeResize="0"/>
          <p:nvPr/>
        </p:nvPicPr>
        <p:blipFill rotWithShape="1">
          <a:blip r:embed="rId5">
            <a:alphaModFix/>
          </a:blip>
          <a:srcRect b="0" l="0" r="0" t="0"/>
          <a:stretch/>
        </p:blipFill>
        <p:spPr>
          <a:xfrm>
            <a:off x="11603238" y="316276"/>
            <a:ext cx="466725" cy="523875"/>
          </a:xfrm>
          <a:prstGeom prst="rect">
            <a:avLst/>
          </a:prstGeom>
          <a:noFill/>
          <a:ln>
            <a:noFill/>
          </a:ln>
        </p:spPr>
      </p:pic>
      <p:sp>
        <p:nvSpPr>
          <p:cNvPr id="255" name="Google Shape;255;p14"/>
          <p:cNvSpPr/>
          <p:nvPr/>
        </p:nvSpPr>
        <p:spPr>
          <a:xfrm>
            <a:off x="515927" y="1803489"/>
            <a:ext cx="4008384" cy="439398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5"/>
          <p:cNvSpPr txBox="1"/>
          <p:nvPr>
            <p:ph type="title"/>
          </p:nvPr>
        </p:nvSpPr>
        <p:spPr>
          <a:xfrm>
            <a:off x="1272210" y="172677"/>
            <a:ext cx="10109870" cy="63249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lang="en-US" sz="4000">
                <a:solidFill>
                  <a:srgbClr val="FF0000"/>
                </a:solidFill>
                <a:latin typeface="Arial"/>
                <a:ea typeface="Arial"/>
                <a:cs typeface="Arial"/>
                <a:sym typeface="Arial"/>
              </a:rPr>
              <a:t>Top 10 Genres of Apps</a:t>
            </a:r>
            <a:endParaRPr b="1" sz="4000">
              <a:solidFill>
                <a:srgbClr val="FF0000"/>
              </a:solidFill>
              <a:latin typeface="Arial"/>
              <a:ea typeface="Arial"/>
              <a:cs typeface="Arial"/>
              <a:sym typeface="Arial"/>
            </a:endParaRPr>
          </a:p>
        </p:txBody>
      </p:sp>
      <p:pic>
        <p:nvPicPr>
          <p:cNvPr descr="Icon&#10;&#10;Description automatically generated with low confidence" id="261" name="Google Shape;261;p15"/>
          <p:cNvPicPr preferRelativeResize="0"/>
          <p:nvPr>
            <p:ph idx="1" type="body"/>
          </p:nvPr>
        </p:nvPicPr>
        <p:blipFill rotWithShape="1">
          <a:blip r:embed="rId3">
            <a:alphaModFix/>
          </a:blip>
          <a:srcRect b="0" l="0" r="0" t="0"/>
          <a:stretch/>
        </p:blipFill>
        <p:spPr>
          <a:xfrm>
            <a:off x="809920" y="3219886"/>
            <a:ext cx="10901675" cy="3602603"/>
          </a:xfrm>
          <a:prstGeom prst="rect">
            <a:avLst/>
          </a:prstGeom>
          <a:noFill/>
          <a:ln>
            <a:noFill/>
          </a:ln>
        </p:spPr>
      </p:pic>
      <p:sp>
        <p:nvSpPr>
          <p:cNvPr id="262" name="Google Shape;262;p15"/>
          <p:cNvSpPr/>
          <p:nvPr/>
        </p:nvSpPr>
        <p:spPr>
          <a:xfrm>
            <a:off x="474061" y="185623"/>
            <a:ext cx="671718" cy="5690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63" name="Google Shape;263;p15"/>
          <p:cNvPicPr preferRelativeResize="0"/>
          <p:nvPr/>
        </p:nvPicPr>
        <p:blipFill rotWithShape="1">
          <a:blip r:embed="rId5">
            <a:alphaModFix/>
          </a:blip>
          <a:srcRect b="0" l="0" r="0" t="0"/>
          <a:stretch/>
        </p:blipFill>
        <p:spPr>
          <a:xfrm>
            <a:off x="11652677" y="133008"/>
            <a:ext cx="466725" cy="523875"/>
          </a:xfrm>
          <a:prstGeom prst="rect">
            <a:avLst/>
          </a:prstGeom>
          <a:noFill/>
          <a:ln>
            <a:noFill/>
          </a:ln>
        </p:spPr>
      </p:pic>
      <p:sp>
        <p:nvSpPr>
          <p:cNvPr id="264" name="Google Shape;264;p15"/>
          <p:cNvSpPr txBox="1"/>
          <p:nvPr/>
        </p:nvSpPr>
        <p:spPr>
          <a:xfrm>
            <a:off x="751002" y="1198781"/>
            <a:ext cx="3447068"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12121"/>
              </a:buClr>
              <a:buSzPts val="1800"/>
              <a:buFont typeface="Arial"/>
              <a:buChar char="•"/>
            </a:pPr>
            <a:r>
              <a:rPr b="1" i="0" lang="en-US" sz="1800" u="none" cap="none" strike="noStrike">
                <a:solidFill>
                  <a:srgbClr val="212121"/>
                </a:solidFill>
                <a:latin typeface="Verdana"/>
                <a:ea typeface="Verdana"/>
                <a:cs typeface="Verdana"/>
                <a:sym typeface="Verdana"/>
              </a:rPr>
              <a:t>Findings:-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12121"/>
              </a:buClr>
              <a:buSzPts val="1800"/>
              <a:buFont typeface="Arial"/>
              <a:buChar char="•"/>
            </a:pPr>
            <a:r>
              <a:rPr b="1" i="0" lang="en-US" sz="1800" u="none" cap="none" strike="noStrike">
                <a:solidFill>
                  <a:srgbClr val="212121"/>
                </a:solidFill>
                <a:latin typeface="Verdana"/>
                <a:ea typeface="Verdana"/>
                <a:cs typeface="Verdana"/>
                <a:sym typeface="Verdana"/>
              </a:rPr>
              <a:t>Tools genre</a:t>
            </a:r>
            <a:r>
              <a:rPr b="0" i="0" lang="en-US" sz="1800" u="none" cap="none" strike="noStrike">
                <a:solidFill>
                  <a:srgbClr val="212121"/>
                </a:solidFill>
                <a:latin typeface="Verdana"/>
                <a:ea typeface="Verdana"/>
                <a:cs typeface="Verdana"/>
                <a:sym typeface="Verdana"/>
              </a:rPr>
              <a:t> have the </a:t>
            </a:r>
            <a:r>
              <a:rPr b="1" i="0" lang="en-US" sz="1800" u="none" cap="none" strike="noStrike">
                <a:solidFill>
                  <a:srgbClr val="212121"/>
                </a:solidFill>
                <a:latin typeface="Verdana"/>
                <a:ea typeface="Verdana"/>
                <a:cs typeface="Verdana"/>
                <a:sym typeface="Verdana"/>
              </a:rPr>
              <a:t>highest</a:t>
            </a:r>
            <a:r>
              <a:rPr b="0" i="0" lang="en-US" sz="1800" u="none" cap="none" strike="noStrike">
                <a:solidFill>
                  <a:srgbClr val="212121"/>
                </a:solidFill>
                <a:latin typeface="Verdana"/>
                <a:ea typeface="Verdana"/>
                <a:cs typeface="Verdana"/>
                <a:sym typeface="Verdana"/>
              </a:rPr>
              <a:t> count followed by </a:t>
            </a:r>
            <a:r>
              <a:rPr b="1" i="0" lang="en-US" sz="1800" u="none" cap="none" strike="noStrike">
                <a:solidFill>
                  <a:srgbClr val="212121"/>
                </a:solidFill>
                <a:latin typeface="Verdana"/>
                <a:ea typeface="Verdana"/>
                <a:cs typeface="Verdana"/>
                <a:sym typeface="Verdana"/>
              </a:rPr>
              <a:t>Entertainment</a:t>
            </a:r>
            <a:r>
              <a:rPr b="0" i="0" lang="en-US" sz="1800" u="none" cap="none" strike="noStrike">
                <a:solidFill>
                  <a:srgbClr val="212121"/>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12121"/>
              </a:buClr>
              <a:buSzPts val="1800"/>
              <a:buFont typeface="Arial"/>
              <a:buChar char="•"/>
            </a:pPr>
            <a:r>
              <a:rPr b="1" i="0" lang="en-US" sz="1800" u="none" cap="none" strike="noStrike">
                <a:solidFill>
                  <a:srgbClr val="212121"/>
                </a:solidFill>
                <a:latin typeface="Verdana"/>
                <a:ea typeface="Verdana"/>
                <a:cs typeface="Verdana"/>
                <a:sym typeface="Verdana"/>
              </a:rPr>
              <a:t>Lifestyle genre</a:t>
            </a:r>
            <a:r>
              <a:rPr b="0" i="0" lang="en-US" sz="1800" u="none" cap="none" strike="noStrike">
                <a:solidFill>
                  <a:srgbClr val="212121"/>
                </a:solidFill>
                <a:latin typeface="Verdana"/>
                <a:ea typeface="Verdana"/>
                <a:cs typeface="Verdana"/>
                <a:sym typeface="Verdana"/>
              </a:rPr>
              <a:t> have the </a:t>
            </a:r>
            <a:r>
              <a:rPr b="1" i="0" lang="en-US" sz="1800" u="none" cap="none" strike="noStrike">
                <a:solidFill>
                  <a:srgbClr val="212121"/>
                </a:solidFill>
                <a:latin typeface="Verdana"/>
                <a:ea typeface="Verdana"/>
                <a:cs typeface="Verdana"/>
                <a:sym typeface="Verdana"/>
              </a:rPr>
              <a:t>lowest</a:t>
            </a:r>
            <a:r>
              <a:rPr b="0" i="0" lang="en-US" sz="1800" u="none" cap="none" strike="noStrike">
                <a:solidFill>
                  <a:srgbClr val="212121"/>
                </a:solidFill>
                <a:latin typeface="Verdana"/>
                <a:ea typeface="Verdana"/>
                <a:cs typeface="Verdana"/>
                <a:sym typeface="Verdana"/>
              </a:rPr>
              <a:t> count followed by </a:t>
            </a:r>
            <a:r>
              <a:rPr b="1" i="0" lang="en-US" sz="1800" u="none" cap="none" strike="noStrike">
                <a:solidFill>
                  <a:srgbClr val="212121"/>
                </a:solidFill>
                <a:latin typeface="Verdana"/>
                <a:ea typeface="Verdana"/>
                <a:cs typeface="Verdana"/>
                <a:sym typeface="Verdana"/>
              </a:rPr>
              <a:t>Communication</a:t>
            </a:r>
            <a:r>
              <a:rPr b="0" i="0" lang="en-US" sz="1800" u="none" cap="none" strike="noStrike">
                <a:solidFill>
                  <a:srgbClr val="212121"/>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5" name="Google Shape;265;p15"/>
          <p:cNvSpPr/>
          <p:nvPr/>
        </p:nvSpPr>
        <p:spPr>
          <a:xfrm>
            <a:off x="751002" y="1092390"/>
            <a:ext cx="3325694" cy="212749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6"/>
          <p:cNvSpPr txBox="1"/>
          <p:nvPr>
            <p:ph type="title"/>
          </p:nvPr>
        </p:nvSpPr>
        <p:spPr>
          <a:xfrm>
            <a:off x="1253765" y="261431"/>
            <a:ext cx="8780505" cy="63411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lang="en-US" sz="4000">
                <a:solidFill>
                  <a:srgbClr val="FF0000"/>
                </a:solidFill>
                <a:latin typeface="Arial"/>
                <a:ea typeface="Arial"/>
                <a:cs typeface="Arial"/>
                <a:sym typeface="Arial"/>
              </a:rPr>
              <a:t>Distribution of Ratings of the apps</a:t>
            </a:r>
            <a:endParaRPr b="1" sz="4000">
              <a:solidFill>
                <a:srgbClr val="FF0000"/>
              </a:solidFill>
              <a:latin typeface="Arial"/>
              <a:ea typeface="Arial"/>
              <a:cs typeface="Arial"/>
              <a:sym typeface="Arial"/>
            </a:endParaRPr>
          </a:p>
        </p:txBody>
      </p:sp>
      <p:pic>
        <p:nvPicPr>
          <p:cNvPr descr="A picture containing shape&#10;&#10;Description automatically generated" id="271" name="Google Shape;271;p16"/>
          <p:cNvPicPr preferRelativeResize="0"/>
          <p:nvPr>
            <p:ph idx="1" type="body"/>
          </p:nvPr>
        </p:nvPicPr>
        <p:blipFill rotWithShape="1">
          <a:blip r:embed="rId3">
            <a:alphaModFix/>
          </a:blip>
          <a:srcRect b="0" l="0" r="0" t="0"/>
          <a:stretch/>
        </p:blipFill>
        <p:spPr>
          <a:xfrm>
            <a:off x="428320" y="3657600"/>
            <a:ext cx="6208150" cy="3046137"/>
          </a:xfrm>
          <a:prstGeom prst="rect">
            <a:avLst/>
          </a:prstGeom>
          <a:noFill/>
          <a:ln>
            <a:noFill/>
          </a:ln>
        </p:spPr>
      </p:pic>
      <p:sp>
        <p:nvSpPr>
          <p:cNvPr id="272" name="Google Shape;272;p16"/>
          <p:cNvSpPr/>
          <p:nvPr/>
        </p:nvSpPr>
        <p:spPr>
          <a:xfrm>
            <a:off x="509411" y="261431"/>
            <a:ext cx="671718" cy="5690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73" name="Google Shape;273;p16"/>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
        <p:nvSpPr>
          <p:cNvPr id="274" name="Google Shape;274;p16"/>
          <p:cNvSpPr txBox="1"/>
          <p:nvPr/>
        </p:nvSpPr>
        <p:spPr>
          <a:xfrm>
            <a:off x="7560297" y="1038155"/>
            <a:ext cx="2739224" cy="2862322"/>
          </a:xfrm>
          <a:prstGeom prst="rect">
            <a:avLst/>
          </a:prstGeom>
          <a:noFill/>
          <a:ln>
            <a:noFill/>
          </a:ln>
        </p:spPr>
        <p:txBody>
          <a:bodyPr anchorCtr="0" anchor="t" bIns="45700" lIns="91425" spcFirstLastPara="1" rIns="91425" wrap="square" tIns="45700">
            <a:spAutoFit/>
          </a:bodyPr>
          <a:lstStyle/>
          <a:p>
            <a:pPr indent="-457200" lvl="0" marL="469265" marR="9525" rtl="0" algn="l">
              <a:lnSpc>
                <a:spcPct val="100000"/>
              </a:lnSpc>
              <a:spcBef>
                <a:spcPts val="0"/>
              </a:spcBef>
              <a:spcAft>
                <a:spcPts val="0"/>
              </a:spcAft>
              <a:buClr>
                <a:srgbClr val="124F5B"/>
              </a:buClr>
              <a:buSzPts val="1200"/>
              <a:buFont typeface="Arial"/>
              <a:buChar char="❏"/>
            </a:pPr>
            <a:r>
              <a:rPr b="0" i="0" lang="en-US" sz="1200" u="none" cap="none" strike="noStrike">
                <a:solidFill>
                  <a:srgbClr val="124F5B"/>
                </a:solidFill>
                <a:latin typeface="Verdana"/>
                <a:ea typeface="Verdana"/>
                <a:cs typeface="Verdana"/>
                <a:sym typeface="Verdana"/>
              </a:rPr>
              <a:t>The	average	user	rating	is  divided into 4 categories:</a:t>
            </a:r>
            <a:endParaRPr b="0" i="0" sz="1200" u="none" cap="none" strike="noStrike">
              <a:solidFill>
                <a:schemeClr val="dk1"/>
              </a:solidFill>
              <a:latin typeface="Verdana"/>
              <a:ea typeface="Verdana"/>
              <a:cs typeface="Verdana"/>
              <a:sym typeface="Verdana"/>
            </a:endParaRPr>
          </a:p>
          <a:p>
            <a:pPr indent="-367030" lvl="1" marL="469900" marR="0" rtl="0" algn="l">
              <a:lnSpc>
                <a:spcPct val="100000"/>
              </a:lnSpc>
              <a:spcBef>
                <a:spcPts val="0"/>
              </a:spcBef>
              <a:spcAft>
                <a:spcPts val="0"/>
              </a:spcAft>
              <a:buClr>
                <a:srgbClr val="124F5B"/>
              </a:buClr>
              <a:buSzPts val="1200"/>
              <a:buFont typeface="Arial"/>
              <a:buChar char="●"/>
            </a:pPr>
            <a:r>
              <a:rPr b="0" i="0" lang="en-US" sz="1200" u="none" cap="none" strike="noStrike">
                <a:solidFill>
                  <a:srgbClr val="124F5B"/>
                </a:solidFill>
                <a:latin typeface="Verdana"/>
                <a:ea typeface="Verdana"/>
                <a:cs typeface="Verdana"/>
                <a:sym typeface="Verdana"/>
              </a:rPr>
              <a:t>Rating: 4-5 </a:t>
            </a:r>
            <a:r>
              <a:rPr b="0" i="0" lang="en-US" sz="1200" u="none" cap="none" strike="noStrike">
                <a:solidFill>
                  <a:srgbClr val="124F5B"/>
                </a:solidFill>
                <a:latin typeface="Arial"/>
                <a:ea typeface="Arial"/>
                <a:cs typeface="Arial"/>
                <a:sym typeface="Arial"/>
              </a:rPr>
              <a:t>⇒ </a:t>
            </a:r>
            <a:r>
              <a:rPr b="0" i="0" lang="en-US" sz="1200" u="none" cap="none" strike="noStrike">
                <a:solidFill>
                  <a:srgbClr val="124F5B"/>
                </a:solidFill>
                <a:latin typeface="Verdana"/>
                <a:ea typeface="Verdana"/>
                <a:cs typeface="Verdana"/>
                <a:sym typeface="Verdana"/>
              </a:rPr>
              <a:t>Top Rated</a:t>
            </a:r>
            <a:endParaRPr b="0" i="0" sz="1200" u="none" cap="none" strike="noStrike">
              <a:solidFill>
                <a:schemeClr val="dk1"/>
              </a:solidFill>
              <a:latin typeface="Verdana"/>
              <a:ea typeface="Verdana"/>
              <a:cs typeface="Verdana"/>
              <a:sym typeface="Verdana"/>
            </a:endParaRPr>
          </a:p>
          <a:p>
            <a:pPr indent="-367030" lvl="1" marL="469900" marR="0" rtl="0" algn="l">
              <a:lnSpc>
                <a:spcPct val="100000"/>
              </a:lnSpc>
              <a:spcBef>
                <a:spcPts val="0"/>
              </a:spcBef>
              <a:spcAft>
                <a:spcPts val="0"/>
              </a:spcAft>
              <a:buClr>
                <a:srgbClr val="124F5B"/>
              </a:buClr>
              <a:buSzPts val="1200"/>
              <a:buFont typeface="Arial"/>
              <a:buChar char="●"/>
            </a:pPr>
            <a:r>
              <a:rPr b="0" i="0" lang="en-US" sz="1200" u="none" cap="none" strike="noStrike">
                <a:solidFill>
                  <a:srgbClr val="124F5B"/>
                </a:solidFill>
                <a:latin typeface="Verdana"/>
                <a:ea typeface="Verdana"/>
                <a:cs typeface="Verdana"/>
                <a:sym typeface="Verdana"/>
              </a:rPr>
              <a:t>Rating: 3-4 </a:t>
            </a:r>
            <a:r>
              <a:rPr b="0" i="0" lang="en-US" sz="1200" u="none" cap="none" strike="noStrike">
                <a:solidFill>
                  <a:srgbClr val="124F5B"/>
                </a:solidFill>
                <a:latin typeface="Arial"/>
                <a:ea typeface="Arial"/>
                <a:cs typeface="Arial"/>
                <a:sym typeface="Arial"/>
              </a:rPr>
              <a:t>⇒ </a:t>
            </a:r>
            <a:r>
              <a:rPr b="0" i="0" lang="en-US" sz="1200" u="none" cap="none" strike="noStrike">
                <a:solidFill>
                  <a:srgbClr val="124F5B"/>
                </a:solidFill>
                <a:latin typeface="Verdana"/>
                <a:ea typeface="Verdana"/>
                <a:cs typeface="Verdana"/>
                <a:sym typeface="Verdana"/>
              </a:rPr>
              <a:t>Above Average</a:t>
            </a:r>
            <a:endParaRPr b="0" i="0" sz="1200" u="none" cap="none" strike="noStrike">
              <a:solidFill>
                <a:schemeClr val="dk1"/>
              </a:solidFill>
              <a:latin typeface="Verdana"/>
              <a:ea typeface="Verdana"/>
              <a:cs typeface="Verdana"/>
              <a:sym typeface="Verdana"/>
            </a:endParaRPr>
          </a:p>
          <a:p>
            <a:pPr indent="-367030" lvl="1" marL="469900" marR="0" rtl="0" algn="l">
              <a:lnSpc>
                <a:spcPct val="100000"/>
              </a:lnSpc>
              <a:spcBef>
                <a:spcPts val="0"/>
              </a:spcBef>
              <a:spcAft>
                <a:spcPts val="0"/>
              </a:spcAft>
              <a:buClr>
                <a:srgbClr val="124F5B"/>
              </a:buClr>
              <a:buSzPts val="1200"/>
              <a:buFont typeface="Arial"/>
              <a:buChar char="●"/>
            </a:pPr>
            <a:r>
              <a:rPr b="0" i="0" lang="en-US" sz="1200" u="none" cap="none" strike="noStrike">
                <a:solidFill>
                  <a:srgbClr val="124F5B"/>
                </a:solidFill>
                <a:latin typeface="Verdana"/>
                <a:ea typeface="Verdana"/>
                <a:cs typeface="Verdana"/>
                <a:sym typeface="Verdana"/>
              </a:rPr>
              <a:t>Rating: 2-3 </a:t>
            </a:r>
            <a:r>
              <a:rPr b="0" i="0" lang="en-US" sz="1200" u="none" cap="none" strike="noStrike">
                <a:solidFill>
                  <a:srgbClr val="124F5B"/>
                </a:solidFill>
                <a:latin typeface="Arial"/>
                <a:ea typeface="Arial"/>
                <a:cs typeface="Arial"/>
                <a:sym typeface="Arial"/>
              </a:rPr>
              <a:t>⇒ </a:t>
            </a:r>
            <a:r>
              <a:rPr b="0" i="0" lang="en-US" sz="1200" u="none" cap="none" strike="noStrike">
                <a:solidFill>
                  <a:srgbClr val="124F5B"/>
                </a:solidFill>
                <a:latin typeface="Verdana"/>
                <a:ea typeface="Verdana"/>
                <a:cs typeface="Verdana"/>
                <a:sym typeface="Verdana"/>
              </a:rPr>
              <a:t>Average</a:t>
            </a:r>
            <a:endParaRPr b="0" i="0" sz="1200" u="none" cap="none" strike="noStrike">
              <a:solidFill>
                <a:schemeClr val="dk1"/>
              </a:solidFill>
              <a:latin typeface="Verdana"/>
              <a:ea typeface="Verdana"/>
              <a:cs typeface="Verdana"/>
              <a:sym typeface="Verdana"/>
            </a:endParaRPr>
          </a:p>
          <a:p>
            <a:pPr indent="-367030" lvl="1" marL="469900" marR="0" rtl="0" algn="l">
              <a:lnSpc>
                <a:spcPct val="100000"/>
              </a:lnSpc>
              <a:spcBef>
                <a:spcPts val="0"/>
              </a:spcBef>
              <a:spcAft>
                <a:spcPts val="0"/>
              </a:spcAft>
              <a:buClr>
                <a:srgbClr val="124F5B"/>
              </a:buClr>
              <a:buSzPts val="1200"/>
              <a:buFont typeface="Arial"/>
              <a:buChar char="●"/>
            </a:pPr>
            <a:r>
              <a:rPr b="0" i="0" lang="en-US" sz="1200" u="none" cap="none" strike="noStrike">
                <a:solidFill>
                  <a:srgbClr val="124F5B"/>
                </a:solidFill>
                <a:latin typeface="Verdana"/>
                <a:ea typeface="Verdana"/>
                <a:cs typeface="Verdana"/>
                <a:sym typeface="Verdana"/>
              </a:rPr>
              <a:t>Rating: 1-2 </a:t>
            </a:r>
            <a:r>
              <a:rPr b="0" i="0" lang="en-US" sz="1200" u="none" cap="none" strike="noStrike">
                <a:solidFill>
                  <a:srgbClr val="124F5B"/>
                </a:solidFill>
                <a:latin typeface="Arial"/>
                <a:ea typeface="Arial"/>
                <a:cs typeface="Arial"/>
                <a:sym typeface="Arial"/>
              </a:rPr>
              <a:t>⇒ </a:t>
            </a:r>
            <a:r>
              <a:rPr b="0" i="0" lang="en-US" sz="1200" u="none" cap="none" strike="noStrike">
                <a:solidFill>
                  <a:srgbClr val="124F5B"/>
                </a:solidFill>
                <a:latin typeface="Verdana"/>
                <a:ea typeface="Verdana"/>
                <a:cs typeface="Verdana"/>
                <a:sym typeface="Verdana"/>
              </a:rPr>
              <a:t>Below Average</a:t>
            </a:r>
            <a:endParaRPr b="0" i="0" sz="1200" u="none" cap="none" strike="noStrike">
              <a:solidFill>
                <a:schemeClr val="dk1"/>
              </a:solidFill>
              <a:latin typeface="Verdana"/>
              <a:ea typeface="Verdana"/>
              <a:cs typeface="Verdana"/>
              <a:sym typeface="Verdana"/>
            </a:endParaRPr>
          </a:p>
          <a:p>
            <a:pPr indent="-457200" lvl="0" marL="469265" marR="5080" rtl="0" algn="just">
              <a:lnSpc>
                <a:spcPct val="100000"/>
              </a:lnSpc>
              <a:spcBef>
                <a:spcPts val="0"/>
              </a:spcBef>
              <a:spcAft>
                <a:spcPts val="0"/>
              </a:spcAft>
              <a:buClr>
                <a:srgbClr val="124F5B"/>
              </a:buClr>
              <a:buSzPts val="1200"/>
              <a:buFont typeface="Arial"/>
              <a:buChar char="❏"/>
            </a:pPr>
            <a:r>
              <a:rPr b="0" i="0" lang="en-US" sz="1200" u="none" cap="none" strike="noStrike">
                <a:solidFill>
                  <a:srgbClr val="124F5B"/>
                </a:solidFill>
                <a:latin typeface="Verdana"/>
                <a:ea typeface="Verdana"/>
                <a:cs typeface="Verdana"/>
                <a:sym typeface="Verdana"/>
              </a:rPr>
              <a:t>The majority of the apps in  the Play Store (~80%) are top  rated.</a:t>
            </a:r>
            <a:endParaRPr b="0" i="0" sz="1200" u="none" cap="none" strike="noStrike">
              <a:solidFill>
                <a:schemeClr val="dk1"/>
              </a:solidFill>
              <a:latin typeface="Verdana"/>
              <a:ea typeface="Verdana"/>
              <a:cs typeface="Verdana"/>
              <a:sym typeface="Verdana"/>
            </a:endParaRPr>
          </a:p>
          <a:p>
            <a:pPr indent="-457200" lvl="0" marL="469265" marR="5080" rtl="0" algn="just">
              <a:lnSpc>
                <a:spcPct val="100000"/>
              </a:lnSpc>
              <a:spcBef>
                <a:spcPts val="0"/>
              </a:spcBef>
              <a:spcAft>
                <a:spcPts val="0"/>
              </a:spcAft>
              <a:buClr>
                <a:srgbClr val="124F5B"/>
              </a:buClr>
              <a:buSzPts val="1200"/>
              <a:buFont typeface="Arial"/>
              <a:buChar char="❏"/>
            </a:pPr>
            <a:r>
              <a:rPr b="0" i="0" lang="en-US" sz="1200" u="none" cap="none" strike="noStrike">
                <a:solidFill>
                  <a:srgbClr val="124F5B"/>
                </a:solidFill>
                <a:latin typeface="Verdana"/>
                <a:ea typeface="Verdana"/>
                <a:cs typeface="Verdana"/>
                <a:sym typeface="Verdana"/>
              </a:rPr>
              <a:t>This implies that the majority  of the users are happy with  the services received via the  respective app</a:t>
            </a:r>
            <a:endParaRPr b="0" i="0" sz="1800" u="none" cap="none" strike="noStrike">
              <a:solidFill>
                <a:schemeClr val="dk1"/>
              </a:solidFill>
              <a:latin typeface="Calibri"/>
              <a:ea typeface="Calibri"/>
              <a:cs typeface="Calibri"/>
              <a:sym typeface="Calibri"/>
            </a:endParaRPr>
          </a:p>
        </p:txBody>
      </p:sp>
      <p:sp>
        <p:nvSpPr>
          <p:cNvPr id="275" name="Google Shape;275;p16"/>
          <p:cNvSpPr/>
          <p:nvPr/>
        </p:nvSpPr>
        <p:spPr>
          <a:xfrm>
            <a:off x="7560297" y="985193"/>
            <a:ext cx="2836496" cy="2954892"/>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6" name="Google Shape;276;p16"/>
          <p:cNvPicPr preferRelativeResize="0"/>
          <p:nvPr/>
        </p:nvPicPr>
        <p:blipFill rotWithShape="1">
          <a:blip r:embed="rId6">
            <a:alphaModFix/>
          </a:blip>
          <a:srcRect b="0" l="0" r="0" t="0"/>
          <a:stretch/>
        </p:blipFill>
        <p:spPr>
          <a:xfrm>
            <a:off x="638715" y="1278312"/>
            <a:ext cx="5733806" cy="2115270"/>
          </a:xfrm>
          <a:prstGeom prst="rect">
            <a:avLst/>
          </a:prstGeom>
          <a:noFill/>
          <a:ln>
            <a:noFill/>
          </a:ln>
          <a:effectLst>
            <a:outerShdw blurRad="292100" rotWithShape="0" algn="tl" dir="2700000" dist="139700">
              <a:srgbClr val="333333">
                <a:alpha val="64313"/>
              </a:srgbClr>
            </a:outerShdw>
          </a:effectLst>
        </p:spPr>
      </p:pic>
      <p:sp>
        <p:nvSpPr>
          <p:cNvPr id="277" name="Google Shape;277;p16"/>
          <p:cNvSpPr txBox="1"/>
          <p:nvPr/>
        </p:nvSpPr>
        <p:spPr>
          <a:xfrm>
            <a:off x="7136092" y="4213781"/>
            <a:ext cx="4300194"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Verdana"/>
                <a:ea typeface="Verdana"/>
                <a:cs typeface="Verdana"/>
                <a:sym typeface="Verdana"/>
              </a:rPr>
              <a:t>Findings:</a:t>
            </a:r>
            <a:endParaRPr b="0" i="0" sz="18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Verdana"/>
                <a:ea typeface="Verdana"/>
                <a:cs typeface="Verdana"/>
                <a:sym typeface="Verdana"/>
              </a:rPr>
              <a:t>From the above graph we can come to a conclusion that most of the apps in google playstore are rated in between </a:t>
            </a:r>
            <a:r>
              <a:rPr b="1" i="0" lang="en-US" sz="1800" u="none" cap="none" strike="noStrike">
                <a:solidFill>
                  <a:schemeClr val="dk1"/>
                </a:solidFill>
                <a:latin typeface="Verdana"/>
                <a:ea typeface="Verdana"/>
                <a:cs typeface="Verdana"/>
                <a:sym typeface="Verdana"/>
              </a:rPr>
              <a:t>3.5 to 4.8</a:t>
            </a:r>
            <a:endParaRPr b="0" i="0" sz="1800" u="none" cap="none" strike="noStrike">
              <a:solidFill>
                <a:schemeClr val="dk1"/>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7"/>
          <p:cNvSpPr txBox="1"/>
          <p:nvPr>
            <p:ph type="title"/>
          </p:nvPr>
        </p:nvSpPr>
        <p:spPr>
          <a:xfrm>
            <a:off x="1178351" y="414779"/>
            <a:ext cx="10153453" cy="94268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0000"/>
              </a:buClr>
              <a:buSzPts val="4000"/>
              <a:buFont typeface="Arial"/>
              <a:buNone/>
            </a:pPr>
            <a:r>
              <a:rPr b="1" lang="en-US" sz="4000">
                <a:solidFill>
                  <a:srgbClr val="FF0000"/>
                </a:solidFill>
                <a:latin typeface="Arial"/>
                <a:ea typeface="Arial"/>
                <a:cs typeface="Arial"/>
                <a:sym typeface="Arial"/>
              </a:rPr>
              <a:t>T</a:t>
            </a:r>
            <a:r>
              <a:rPr b="1" i="0" lang="en-US" sz="4000">
                <a:solidFill>
                  <a:srgbClr val="FF0000"/>
                </a:solidFill>
                <a:latin typeface="Arial"/>
                <a:ea typeface="Arial"/>
                <a:cs typeface="Arial"/>
                <a:sym typeface="Arial"/>
              </a:rPr>
              <a:t>he average count of the number of reviews for each category of apps?</a:t>
            </a:r>
            <a:br>
              <a:rPr b="0" i="0" lang="en-US" sz="4000">
                <a:solidFill>
                  <a:srgbClr val="FF0000"/>
                </a:solidFill>
                <a:latin typeface="Arial"/>
                <a:ea typeface="Arial"/>
                <a:cs typeface="Arial"/>
                <a:sym typeface="Arial"/>
              </a:rPr>
            </a:br>
            <a:endParaRPr sz="4000">
              <a:solidFill>
                <a:srgbClr val="FF0000"/>
              </a:solidFill>
              <a:latin typeface="Arial"/>
              <a:ea typeface="Arial"/>
              <a:cs typeface="Arial"/>
              <a:sym typeface="Arial"/>
            </a:endParaRPr>
          </a:p>
        </p:txBody>
      </p:sp>
      <p:pic>
        <p:nvPicPr>
          <p:cNvPr descr="Chart, scatter chart&#10;&#10;Description automatically generated" id="283" name="Google Shape;283;p17"/>
          <p:cNvPicPr preferRelativeResize="0"/>
          <p:nvPr>
            <p:ph idx="1" type="body"/>
          </p:nvPr>
        </p:nvPicPr>
        <p:blipFill rotWithShape="1">
          <a:blip r:embed="rId3">
            <a:alphaModFix/>
          </a:blip>
          <a:srcRect b="0" l="0" r="0" t="0"/>
          <a:stretch/>
        </p:blipFill>
        <p:spPr>
          <a:xfrm>
            <a:off x="862553" y="1406076"/>
            <a:ext cx="10515600" cy="4045847"/>
          </a:xfrm>
          <a:prstGeom prst="rect">
            <a:avLst/>
          </a:prstGeom>
          <a:noFill/>
          <a:ln>
            <a:noFill/>
          </a:ln>
        </p:spPr>
      </p:pic>
      <p:sp>
        <p:nvSpPr>
          <p:cNvPr id="284" name="Google Shape;284;p17"/>
          <p:cNvSpPr/>
          <p:nvPr/>
        </p:nvSpPr>
        <p:spPr>
          <a:xfrm>
            <a:off x="190835" y="216816"/>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85" name="Google Shape;285;p17"/>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
        <p:nvSpPr>
          <p:cNvPr id="286" name="Google Shape;286;p17"/>
          <p:cNvSpPr txBox="1"/>
          <p:nvPr/>
        </p:nvSpPr>
        <p:spPr>
          <a:xfrm>
            <a:off x="1038688" y="5389964"/>
            <a:ext cx="3790764"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12121"/>
                </a:solidFill>
                <a:latin typeface="Verdana"/>
                <a:ea typeface="Verdana"/>
                <a:cs typeface="Verdana"/>
                <a:sym typeface="Verdana"/>
              </a:rPr>
              <a:t>Findings</a:t>
            </a:r>
            <a:endParaRPr b="0" i="0" sz="1800" u="none" cap="none" strike="noStrike">
              <a:solidFill>
                <a:srgbClr val="212121"/>
              </a:solidFill>
              <a:latin typeface="Verdana"/>
              <a:ea typeface="Verdana"/>
              <a:cs typeface="Verdana"/>
              <a:sym typeface="Verdana"/>
            </a:endParaRPr>
          </a:p>
          <a:p>
            <a:pPr indent="0" lvl="0" marL="0" marR="0" rtl="0" algn="l">
              <a:lnSpc>
                <a:spcPct val="100000"/>
              </a:lnSpc>
              <a:spcBef>
                <a:spcPts val="0"/>
              </a:spcBef>
              <a:spcAft>
                <a:spcPts val="0"/>
              </a:spcAft>
              <a:buClr>
                <a:srgbClr val="212121"/>
              </a:buClr>
              <a:buSzPts val="1800"/>
              <a:buFont typeface="Arial"/>
              <a:buChar char="•"/>
            </a:pPr>
            <a:r>
              <a:rPr b="0" i="0" lang="en-US" sz="1800" u="none" cap="none" strike="noStrike">
                <a:solidFill>
                  <a:srgbClr val="212121"/>
                </a:solidFill>
                <a:latin typeface="Verdana"/>
                <a:ea typeface="Verdana"/>
                <a:cs typeface="Verdana"/>
                <a:sym typeface="Verdana"/>
              </a:rPr>
              <a:t>Most user-  reviewed </a:t>
            </a:r>
            <a:r>
              <a:rPr b="1" i="0" lang="en-US" sz="1800" u="none" cap="none" strike="noStrike">
                <a:solidFill>
                  <a:srgbClr val="212121"/>
                </a:solidFill>
                <a:latin typeface="Verdana"/>
                <a:ea typeface="Verdana"/>
                <a:cs typeface="Verdana"/>
                <a:sym typeface="Verdana"/>
              </a:rPr>
              <a:t>communication</a:t>
            </a:r>
            <a:r>
              <a:rPr b="0" i="0" lang="en-US" sz="1800" u="none" cap="none" strike="noStrike">
                <a:solidFill>
                  <a:srgbClr val="212121"/>
                </a:solidFill>
                <a:latin typeface="Verdana"/>
                <a:ea typeface="Verdana"/>
                <a:cs typeface="Verdana"/>
                <a:sym typeface="Verdana"/>
              </a:rPr>
              <a:t> and </a:t>
            </a:r>
            <a:r>
              <a:rPr b="1" i="0" lang="en-US" sz="1800" u="none" cap="none" strike="noStrike">
                <a:solidFill>
                  <a:srgbClr val="212121"/>
                </a:solidFill>
                <a:latin typeface="Verdana"/>
                <a:ea typeface="Verdana"/>
                <a:cs typeface="Verdana"/>
                <a:sym typeface="Verdana"/>
              </a:rPr>
              <a:t>social category</a:t>
            </a:r>
            <a:r>
              <a:rPr b="0" i="0" lang="en-US" sz="1800" u="none" cap="none" strike="noStrike">
                <a:solidFill>
                  <a:srgbClr val="212121"/>
                </a:solidFill>
                <a:latin typeface="Verdana"/>
                <a:ea typeface="Verdana"/>
                <a:cs typeface="Verdana"/>
                <a:sym typeface="Verdana"/>
              </a:rPr>
              <a:t> apps.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8"/>
          <p:cNvSpPr txBox="1"/>
          <p:nvPr>
            <p:ph type="title"/>
          </p:nvPr>
        </p:nvSpPr>
        <p:spPr>
          <a:xfrm>
            <a:off x="1029810" y="365126"/>
            <a:ext cx="10253708" cy="78009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i="0" lang="en-US">
                <a:solidFill>
                  <a:srgbClr val="FF0000"/>
                </a:solidFill>
                <a:latin typeface="Arial"/>
                <a:ea typeface="Arial"/>
                <a:cs typeface="Arial"/>
                <a:sym typeface="Arial"/>
              </a:rPr>
              <a:t> The top 10 expensive Apps in </a:t>
            </a:r>
            <a:r>
              <a:rPr b="1" lang="en-US">
                <a:solidFill>
                  <a:srgbClr val="FF0000"/>
                </a:solidFill>
                <a:latin typeface="Arial"/>
                <a:ea typeface="Arial"/>
                <a:cs typeface="Arial"/>
                <a:sym typeface="Arial"/>
              </a:rPr>
              <a:t>P</a:t>
            </a:r>
            <a:r>
              <a:rPr b="1" i="0" lang="en-US">
                <a:solidFill>
                  <a:srgbClr val="FF0000"/>
                </a:solidFill>
                <a:latin typeface="Arial"/>
                <a:ea typeface="Arial"/>
                <a:cs typeface="Arial"/>
                <a:sym typeface="Arial"/>
              </a:rPr>
              <a:t>laystore?</a:t>
            </a:r>
            <a:br>
              <a:rPr b="0" i="0" lang="en-US">
                <a:solidFill>
                  <a:srgbClr val="212121"/>
                </a:solidFill>
                <a:latin typeface="Roboto"/>
                <a:ea typeface="Roboto"/>
                <a:cs typeface="Roboto"/>
                <a:sym typeface="Roboto"/>
              </a:rPr>
            </a:br>
            <a:endParaRPr/>
          </a:p>
        </p:txBody>
      </p:sp>
      <p:pic>
        <p:nvPicPr>
          <p:cNvPr descr="Chart, pie chart&#10;&#10;Description automatically generated" id="292" name="Google Shape;292;p18"/>
          <p:cNvPicPr preferRelativeResize="0"/>
          <p:nvPr>
            <p:ph idx="1" type="body"/>
          </p:nvPr>
        </p:nvPicPr>
        <p:blipFill rotWithShape="1">
          <a:blip r:embed="rId3">
            <a:alphaModFix/>
          </a:blip>
          <a:srcRect b="0" l="0" r="0" t="0"/>
          <a:stretch/>
        </p:blipFill>
        <p:spPr>
          <a:xfrm>
            <a:off x="5818680" y="1539875"/>
            <a:ext cx="5583840" cy="5099050"/>
          </a:xfrm>
          <a:prstGeom prst="rect">
            <a:avLst/>
          </a:prstGeom>
          <a:noFill/>
          <a:ln>
            <a:noFill/>
          </a:ln>
        </p:spPr>
      </p:pic>
      <p:sp>
        <p:nvSpPr>
          <p:cNvPr id="293" name="Google Shape;293;p18"/>
          <p:cNvSpPr/>
          <p:nvPr/>
        </p:nvSpPr>
        <p:spPr>
          <a:xfrm>
            <a:off x="236764" y="154673"/>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94" name="Google Shape;294;p18"/>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
        <p:nvSpPr>
          <p:cNvPr id="295" name="Google Shape;295;p18"/>
          <p:cNvSpPr txBox="1"/>
          <p:nvPr/>
        </p:nvSpPr>
        <p:spPr>
          <a:xfrm>
            <a:off x="372862" y="1145220"/>
            <a:ext cx="5445818" cy="21047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12121"/>
                </a:solidFill>
                <a:latin typeface="Verdana"/>
                <a:ea typeface="Verdana"/>
                <a:cs typeface="Verdana"/>
                <a:sym typeface="Verdana"/>
              </a:rPr>
              <a:t>Findings:</a:t>
            </a:r>
            <a:endParaRPr b="0" i="0" sz="1800" u="none" cap="none" strike="noStrike">
              <a:solidFill>
                <a:srgbClr val="21212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12121"/>
                </a:solidFill>
                <a:latin typeface="Verdana"/>
                <a:ea typeface="Verdana"/>
                <a:cs typeface="Verdana"/>
                <a:sym typeface="Verdana"/>
              </a:rPr>
              <a:t>From the above graph we can interpreted that the </a:t>
            </a:r>
            <a:r>
              <a:rPr b="1" i="0" lang="en-US" sz="1800" u="none" cap="none" strike="noStrike">
                <a:solidFill>
                  <a:srgbClr val="212121"/>
                </a:solidFill>
                <a:latin typeface="Verdana"/>
                <a:ea typeface="Verdana"/>
                <a:cs typeface="Verdana"/>
                <a:sym typeface="Verdana"/>
              </a:rPr>
              <a:t>I am Rich</a:t>
            </a:r>
            <a:r>
              <a:rPr b="0" i="0" lang="en-US" sz="1800" u="none" cap="none" strike="noStrike">
                <a:solidFill>
                  <a:srgbClr val="212121"/>
                </a:solidFill>
                <a:latin typeface="Verdana"/>
                <a:ea typeface="Verdana"/>
                <a:cs typeface="Verdana"/>
                <a:sym typeface="Verdana"/>
              </a:rPr>
              <a:t> app is the </a:t>
            </a:r>
            <a:r>
              <a:rPr b="1" i="0" lang="en-US" sz="1800" u="none" cap="none" strike="noStrike">
                <a:solidFill>
                  <a:srgbClr val="212121"/>
                </a:solidFill>
                <a:latin typeface="Verdana"/>
                <a:ea typeface="Verdana"/>
                <a:cs typeface="Verdana"/>
                <a:sym typeface="Verdana"/>
              </a:rPr>
              <a:t>most expensive app</a:t>
            </a:r>
            <a:r>
              <a:rPr b="0" i="0" lang="en-US" sz="1800" u="none" cap="none" strike="noStrike">
                <a:solidFill>
                  <a:srgbClr val="212121"/>
                </a:solidFill>
                <a:latin typeface="Verdana"/>
                <a:ea typeface="Verdana"/>
                <a:cs typeface="Verdana"/>
                <a:sym typeface="Verdana"/>
              </a:rPr>
              <a:t> in the play store. But this seems to be like a junk app. We need to further analyze if it is a junk app or not by deploying machine learning models in it.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9"/>
          <p:cNvSpPr txBox="1"/>
          <p:nvPr>
            <p:ph type="title"/>
          </p:nvPr>
        </p:nvSpPr>
        <p:spPr>
          <a:xfrm>
            <a:off x="838200" y="365125"/>
            <a:ext cx="10515600" cy="82448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lang="en-US" sz="4000">
                <a:solidFill>
                  <a:srgbClr val="FF0000"/>
                </a:solidFill>
                <a:latin typeface="Arial"/>
                <a:ea typeface="Arial"/>
                <a:cs typeface="Arial"/>
                <a:sym typeface="Arial"/>
              </a:rPr>
              <a:t>The Count Of Different Age Category Of Target Audience.</a:t>
            </a:r>
            <a:endParaRPr b="1" sz="4000">
              <a:solidFill>
                <a:srgbClr val="FF0000"/>
              </a:solidFill>
              <a:latin typeface="Arial"/>
              <a:ea typeface="Arial"/>
              <a:cs typeface="Arial"/>
              <a:sym typeface="Arial"/>
            </a:endParaRPr>
          </a:p>
        </p:txBody>
      </p:sp>
      <p:pic>
        <p:nvPicPr>
          <p:cNvPr descr="Chart&#10;&#10;Description automatically generated with medium confidence" id="301" name="Google Shape;301;p19"/>
          <p:cNvPicPr preferRelativeResize="0"/>
          <p:nvPr>
            <p:ph idx="1" type="body"/>
          </p:nvPr>
        </p:nvPicPr>
        <p:blipFill rotWithShape="1">
          <a:blip r:embed="rId3">
            <a:alphaModFix/>
          </a:blip>
          <a:srcRect b="0" l="0" r="0" t="0"/>
          <a:stretch/>
        </p:blipFill>
        <p:spPr>
          <a:xfrm>
            <a:off x="838200" y="1358283"/>
            <a:ext cx="10515600" cy="4462061"/>
          </a:xfrm>
          <a:prstGeom prst="rect">
            <a:avLst/>
          </a:prstGeom>
          <a:noFill/>
          <a:ln>
            <a:noFill/>
          </a:ln>
        </p:spPr>
      </p:pic>
      <p:sp>
        <p:nvSpPr>
          <p:cNvPr id="302" name="Google Shape;302;p19"/>
          <p:cNvSpPr/>
          <p:nvPr/>
        </p:nvSpPr>
        <p:spPr>
          <a:xfrm>
            <a:off x="166482" y="278960"/>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03" name="Google Shape;303;p19"/>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
        <p:nvSpPr>
          <p:cNvPr id="304" name="Google Shape;304;p19"/>
          <p:cNvSpPr txBox="1"/>
          <p:nvPr/>
        </p:nvSpPr>
        <p:spPr>
          <a:xfrm>
            <a:off x="621437" y="5228949"/>
            <a:ext cx="2254928"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12121"/>
                </a:solidFill>
                <a:latin typeface="Verdana"/>
                <a:ea typeface="Verdana"/>
                <a:cs typeface="Verdana"/>
                <a:sym typeface="Verdana"/>
              </a:rPr>
              <a:t>Findings</a:t>
            </a:r>
            <a:endParaRPr b="0" i="0" sz="1800" u="none" cap="none" strike="noStrike">
              <a:solidFill>
                <a:srgbClr val="212121"/>
              </a:solidFill>
              <a:latin typeface="Verdana"/>
              <a:ea typeface="Verdana"/>
              <a:cs typeface="Verdana"/>
              <a:sym typeface="Verdana"/>
            </a:endParaRPr>
          </a:p>
          <a:p>
            <a:pPr indent="0" lvl="0" marL="0" marR="0" rtl="0" algn="l">
              <a:lnSpc>
                <a:spcPct val="100000"/>
              </a:lnSpc>
              <a:spcBef>
                <a:spcPts val="0"/>
              </a:spcBef>
              <a:spcAft>
                <a:spcPts val="0"/>
              </a:spcAft>
              <a:buClr>
                <a:srgbClr val="212121"/>
              </a:buClr>
              <a:buSzPts val="1800"/>
              <a:buFont typeface="Arial"/>
              <a:buChar char="•"/>
            </a:pPr>
            <a:r>
              <a:rPr b="1" i="0" lang="en-US" sz="1800" u="none" cap="none" strike="noStrike">
                <a:solidFill>
                  <a:srgbClr val="212121"/>
                </a:solidFill>
                <a:latin typeface="Verdana"/>
                <a:ea typeface="Verdana"/>
                <a:cs typeface="Verdana"/>
                <a:sym typeface="Verdana"/>
              </a:rPr>
              <a:t>Everyone</a:t>
            </a:r>
            <a:r>
              <a:rPr b="0" i="0" lang="en-US" sz="1800" u="none" cap="none" strike="noStrike">
                <a:solidFill>
                  <a:srgbClr val="212121"/>
                </a:solidFill>
                <a:latin typeface="Verdana"/>
                <a:ea typeface="Verdana"/>
                <a:cs typeface="Verdana"/>
                <a:sym typeface="Verdana"/>
              </a:rPr>
              <a:t> age group has highest the target audience.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2006352" y="134869"/>
            <a:ext cx="9037469" cy="109195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alibri"/>
              <a:buNone/>
            </a:pPr>
            <a:r>
              <a:rPr b="1" lang="en-US" sz="4400">
                <a:solidFill>
                  <a:srgbClr val="FF0000"/>
                </a:solidFill>
                <a:latin typeface="Calibri"/>
                <a:ea typeface="Calibri"/>
                <a:cs typeface="Calibri"/>
                <a:sym typeface="Calibri"/>
              </a:rPr>
              <a:t>WHY ANALYZE THE GOOGLE PLAY  STORE?</a:t>
            </a:r>
            <a:endParaRPr>
              <a:solidFill>
                <a:srgbClr val="FF0000"/>
              </a:solidFill>
            </a:endParaRPr>
          </a:p>
        </p:txBody>
      </p:sp>
      <p:sp>
        <p:nvSpPr>
          <p:cNvPr id="93" name="Google Shape;93;p2"/>
          <p:cNvSpPr txBox="1"/>
          <p:nvPr>
            <p:ph idx="1" type="body"/>
          </p:nvPr>
        </p:nvSpPr>
        <p:spPr>
          <a:xfrm>
            <a:off x="2006352" y="1393055"/>
            <a:ext cx="3018409" cy="8707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1800">
                <a:latin typeface="Arial"/>
                <a:ea typeface="Arial"/>
                <a:cs typeface="Arial"/>
                <a:sym typeface="Arial"/>
              </a:rPr>
              <a:t>Mobile App Market  is set to grow 20%  by 2023</a:t>
            </a:r>
            <a:endParaRPr sz="1800">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grpSp>
        <p:nvGrpSpPr>
          <p:cNvPr id="94" name="Google Shape;94;p2"/>
          <p:cNvGrpSpPr/>
          <p:nvPr/>
        </p:nvGrpSpPr>
        <p:grpSpPr>
          <a:xfrm>
            <a:off x="769999" y="276224"/>
            <a:ext cx="1005062" cy="809244"/>
            <a:chOff x="478536" y="263652"/>
            <a:chExt cx="809244" cy="809244"/>
          </a:xfrm>
        </p:grpSpPr>
        <p:sp>
          <p:nvSpPr>
            <p:cNvPr id="95" name="Google Shape;95;p2"/>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 name="Google Shape;96;p2"/>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7" name="Google Shape;97;p2"/>
          <p:cNvSpPr/>
          <p:nvPr/>
        </p:nvSpPr>
        <p:spPr>
          <a:xfrm>
            <a:off x="843817" y="1393055"/>
            <a:ext cx="776791" cy="87075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 name="Google Shape;98;p2"/>
          <p:cNvSpPr txBox="1"/>
          <p:nvPr/>
        </p:nvSpPr>
        <p:spPr>
          <a:xfrm>
            <a:off x="8202967" y="1284786"/>
            <a:ext cx="3622088" cy="668301"/>
          </a:xfrm>
          <a:prstGeom prst="rect">
            <a:avLst/>
          </a:prstGeom>
          <a:noFill/>
          <a:ln>
            <a:noFill/>
          </a:ln>
        </p:spPr>
        <p:txBody>
          <a:bodyPr anchorCtr="0" anchor="t" bIns="45700" lIns="91425" spcFirstLastPara="1" rIns="91425" wrap="square" tIns="45700">
            <a:spAutoFit/>
          </a:bodyPr>
          <a:lstStyle/>
          <a:p>
            <a:pPr indent="0" lvl="0" marL="12700" marR="508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Android Apps  comprise 90% of the  Mobile App Market</a:t>
            </a:r>
            <a:endParaRPr b="0" i="0" sz="1800" u="none" cap="none" strike="noStrike">
              <a:solidFill>
                <a:schemeClr val="dk1"/>
              </a:solidFill>
              <a:latin typeface="Arial"/>
              <a:ea typeface="Arial"/>
              <a:cs typeface="Arial"/>
              <a:sym typeface="Arial"/>
            </a:endParaRPr>
          </a:p>
        </p:txBody>
      </p:sp>
      <p:sp>
        <p:nvSpPr>
          <p:cNvPr id="99" name="Google Shape;99;p2"/>
          <p:cNvSpPr/>
          <p:nvPr/>
        </p:nvSpPr>
        <p:spPr>
          <a:xfrm>
            <a:off x="7153490" y="1226823"/>
            <a:ext cx="961644" cy="96011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00" name="Google Shape;100;p2"/>
          <p:cNvSpPr/>
          <p:nvPr/>
        </p:nvSpPr>
        <p:spPr>
          <a:xfrm>
            <a:off x="694017" y="2912017"/>
            <a:ext cx="926591" cy="92811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01" name="Google Shape;101;p2"/>
          <p:cNvSpPr txBox="1"/>
          <p:nvPr/>
        </p:nvSpPr>
        <p:spPr>
          <a:xfrm>
            <a:off x="1992524" y="2828835"/>
            <a:ext cx="2894122"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What are some  interesting patterns in  user behavior related to  app usage &amp; feedback</a:t>
            </a:r>
            <a:endParaRPr b="0" i="0" sz="1800" u="none" cap="none" strike="noStrike">
              <a:solidFill>
                <a:schemeClr val="dk1"/>
              </a:solidFill>
              <a:latin typeface="Calibri"/>
              <a:ea typeface="Calibri"/>
              <a:cs typeface="Calibri"/>
              <a:sym typeface="Calibri"/>
            </a:endParaRPr>
          </a:p>
        </p:txBody>
      </p:sp>
      <p:sp>
        <p:nvSpPr>
          <p:cNvPr id="102" name="Google Shape;102;p2"/>
          <p:cNvSpPr/>
          <p:nvPr/>
        </p:nvSpPr>
        <p:spPr>
          <a:xfrm>
            <a:off x="7048483" y="2896015"/>
            <a:ext cx="960119" cy="96012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2"/>
          <p:cNvSpPr txBox="1"/>
          <p:nvPr/>
        </p:nvSpPr>
        <p:spPr>
          <a:xfrm flipH="1">
            <a:off x="8442663" y="2828835"/>
            <a:ext cx="3187083" cy="1020921"/>
          </a:xfrm>
          <a:prstGeom prst="rect">
            <a:avLst/>
          </a:prstGeom>
          <a:noFill/>
          <a:ln>
            <a:noFill/>
          </a:ln>
        </p:spPr>
        <p:txBody>
          <a:bodyPr anchorCtr="0" anchor="t" bIns="45700" lIns="91425" spcFirstLastPara="1" rIns="91425" wrap="square" tIns="45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What makes an App  popular? Can we predict  how popular it’s going to  be?</a:t>
            </a:r>
            <a:endParaRPr b="0" i="0" sz="1800" u="none" cap="none" strike="noStrike">
              <a:solidFill>
                <a:schemeClr val="dk1"/>
              </a:solidFill>
              <a:latin typeface="Arial"/>
              <a:ea typeface="Arial"/>
              <a:cs typeface="Arial"/>
              <a:sym typeface="Arial"/>
            </a:endParaRPr>
          </a:p>
        </p:txBody>
      </p:sp>
      <p:pic>
        <p:nvPicPr>
          <p:cNvPr id="104" name="Google Shape;104;p2"/>
          <p:cNvPicPr preferRelativeResize="0"/>
          <p:nvPr/>
        </p:nvPicPr>
        <p:blipFill rotWithShape="1">
          <a:blip r:embed="rId9">
            <a:alphaModFix/>
          </a:blip>
          <a:srcRect b="0" l="0" r="0" t="0"/>
          <a:stretch/>
        </p:blipFill>
        <p:spPr>
          <a:xfrm>
            <a:off x="11544345" y="139777"/>
            <a:ext cx="466725" cy="523875"/>
          </a:xfrm>
          <a:prstGeom prst="rect">
            <a:avLst/>
          </a:prstGeom>
          <a:noFill/>
          <a:ln>
            <a:noFill/>
          </a:ln>
        </p:spPr>
      </p:pic>
      <p:pic>
        <p:nvPicPr>
          <p:cNvPr descr="A close up of a keyboard&#10;&#10;Description automatically generated with medium confidence" id="105" name="Google Shape;105;p2"/>
          <p:cNvPicPr preferRelativeResize="0"/>
          <p:nvPr/>
        </p:nvPicPr>
        <p:blipFill rotWithShape="1">
          <a:blip r:embed="rId10">
            <a:alphaModFix/>
          </a:blip>
          <a:srcRect b="0" l="0" r="0" t="0"/>
          <a:stretch/>
        </p:blipFill>
        <p:spPr>
          <a:xfrm>
            <a:off x="670917" y="5175682"/>
            <a:ext cx="1335435" cy="1020474"/>
          </a:xfrm>
          <a:prstGeom prst="rect">
            <a:avLst/>
          </a:prstGeom>
          <a:noFill/>
          <a:ln>
            <a:noFill/>
          </a:ln>
        </p:spPr>
      </p:pic>
      <p:sp>
        <p:nvSpPr>
          <p:cNvPr id="106" name="Google Shape;106;p2"/>
          <p:cNvSpPr txBox="1"/>
          <p:nvPr/>
        </p:nvSpPr>
        <p:spPr>
          <a:xfrm>
            <a:off x="2304411" y="5246192"/>
            <a:ext cx="252125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To Study the scam review that use by people</a:t>
            </a:r>
            <a:endParaRPr b="0" i="0" sz="1800" u="none" cap="none" strike="noStrike">
              <a:solidFill>
                <a:schemeClr val="dk1"/>
              </a:solidFill>
              <a:latin typeface="Arial"/>
              <a:ea typeface="Arial"/>
              <a:cs typeface="Arial"/>
              <a:sym typeface="Arial"/>
            </a:endParaRPr>
          </a:p>
        </p:txBody>
      </p:sp>
      <p:pic>
        <p:nvPicPr>
          <p:cNvPr descr="A picture containing website&#10;&#10;Description automatically generated" id="107" name="Google Shape;107;p2"/>
          <p:cNvPicPr preferRelativeResize="0"/>
          <p:nvPr/>
        </p:nvPicPr>
        <p:blipFill rotWithShape="1">
          <a:blip r:embed="rId11">
            <a:alphaModFix/>
          </a:blip>
          <a:srcRect b="0" l="0" r="0" t="0"/>
          <a:stretch/>
        </p:blipFill>
        <p:spPr>
          <a:xfrm>
            <a:off x="6721243" y="5104679"/>
            <a:ext cx="1697794" cy="1020921"/>
          </a:xfrm>
          <a:prstGeom prst="rect">
            <a:avLst/>
          </a:prstGeom>
          <a:noFill/>
          <a:ln>
            <a:noFill/>
          </a:ln>
        </p:spPr>
      </p:pic>
      <p:sp>
        <p:nvSpPr>
          <p:cNvPr id="108" name="Google Shape;108;p2"/>
          <p:cNvSpPr txBox="1"/>
          <p:nvPr/>
        </p:nvSpPr>
        <p:spPr>
          <a:xfrm>
            <a:off x="8975325" y="5175682"/>
            <a:ext cx="2432482"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Why the Fake reviews Can we stop the stop this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0"/>
          <p:cNvSpPr txBox="1"/>
          <p:nvPr>
            <p:ph type="title"/>
          </p:nvPr>
        </p:nvSpPr>
        <p:spPr>
          <a:xfrm>
            <a:off x="1517714" y="365125"/>
            <a:ext cx="4468307" cy="59640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lang="en-US" sz="4000">
                <a:solidFill>
                  <a:srgbClr val="FF0000"/>
                </a:solidFill>
                <a:latin typeface="Arial"/>
                <a:ea typeface="Arial"/>
                <a:cs typeface="Arial"/>
                <a:sym typeface="Arial"/>
              </a:rPr>
              <a:t>Top 10 Install Apps</a:t>
            </a:r>
            <a:endParaRPr b="1" sz="4000">
              <a:solidFill>
                <a:srgbClr val="FF0000"/>
              </a:solidFill>
              <a:latin typeface="Arial"/>
              <a:ea typeface="Arial"/>
              <a:cs typeface="Arial"/>
              <a:sym typeface="Arial"/>
            </a:endParaRPr>
          </a:p>
        </p:txBody>
      </p:sp>
      <p:pic>
        <p:nvPicPr>
          <p:cNvPr descr="Chart, bar chart&#10;&#10;Description automatically generated" id="310" name="Google Shape;310;p20"/>
          <p:cNvPicPr preferRelativeResize="0"/>
          <p:nvPr>
            <p:ph idx="1" type="body"/>
          </p:nvPr>
        </p:nvPicPr>
        <p:blipFill rotWithShape="1">
          <a:blip r:embed="rId3">
            <a:alphaModFix/>
          </a:blip>
          <a:srcRect b="0" l="0" r="0" t="0"/>
          <a:stretch/>
        </p:blipFill>
        <p:spPr>
          <a:xfrm>
            <a:off x="1098121" y="2328421"/>
            <a:ext cx="9173818" cy="4608784"/>
          </a:xfrm>
          <a:prstGeom prst="rect">
            <a:avLst/>
          </a:prstGeom>
          <a:noFill/>
          <a:ln>
            <a:noFill/>
          </a:ln>
        </p:spPr>
      </p:pic>
      <p:sp>
        <p:nvSpPr>
          <p:cNvPr id="311" name="Google Shape;311;p20"/>
          <p:cNvSpPr txBox="1"/>
          <p:nvPr/>
        </p:nvSpPr>
        <p:spPr>
          <a:xfrm>
            <a:off x="952107" y="961534"/>
            <a:ext cx="9722179"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12121"/>
                </a:solidFill>
                <a:latin typeface="Roboto"/>
                <a:ea typeface="Roboto"/>
                <a:cs typeface="Roboto"/>
                <a:sym typeface="Roboto"/>
              </a:rPr>
              <a:t>Findings:</a:t>
            </a:r>
            <a:endParaRPr b="0" i="0" sz="1800" u="none" cap="none" strike="noStrike">
              <a:solidFill>
                <a:srgbClr val="21212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12121"/>
                </a:solidFill>
                <a:latin typeface="Roboto"/>
                <a:ea typeface="Roboto"/>
                <a:cs typeface="Roboto"/>
                <a:sym typeface="Roboto"/>
              </a:rPr>
              <a:t>From the above graph we can see that in the </a:t>
            </a:r>
            <a:r>
              <a:rPr b="1" i="0" lang="en-US" sz="1800" u="none" cap="none" strike="noStrike">
                <a:solidFill>
                  <a:srgbClr val="212121"/>
                </a:solidFill>
                <a:latin typeface="Roboto"/>
                <a:ea typeface="Roboto"/>
                <a:cs typeface="Roboto"/>
                <a:sym typeface="Roboto"/>
              </a:rPr>
              <a:t>Communication category Messenger- Text and Video Chat for Free, WhatsApp Messenger, Gmail has the highest installs.</a:t>
            </a:r>
            <a:r>
              <a:rPr b="0" i="0" lang="en-US" sz="1800" u="none" cap="none" strike="noStrike">
                <a:solidFill>
                  <a:srgbClr val="212121"/>
                </a:solidFill>
                <a:latin typeface="Roboto"/>
                <a:ea typeface="Roboto"/>
                <a:cs typeface="Roboto"/>
                <a:sym typeface="Roboto"/>
              </a:rPr>
              <a:t> In the same way we by passing different category names to the function, we can get the top 10 installed apps.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2" name="Google Shape;312;p20"/>
          <p:cNvSpPr/>
          <p:nvPr/>
        </p:nvSpPr>
        <p:spPr>
          <a:xfrm>
            <a:off x="952107" y="961534"/>
            <a:ext cx="9587060" cy="147732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3" name="Google Shape;313;p20"/>
          <p:cNvSpPr/>
          <p:nvPr/>
        </p:nvSpPr>
        <p:spPr>
          <a:xfrm>
            <a:off x="280389" y="292231"/>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14" name="Google Shape;314;p20"/>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1"/>
          <p:cNvSpPr txBox="1"/>
          <p:nvPr>
            <p:ph type="title"/>
          </p:nvPr>
        </p:nvSpPr>
        <p:spPr>
          <a:xfrm>
            <a:off x="838200" y="365126"/>
            <a:ext cx="10452652" cy="60891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lang="en-US">
                <a:solidFill>
                  <a:srgbClr val="FF0000"/>
                </a:solidFill>
                <a:latin typeface="Arial"/>
                <a:ea typeface="Arial"/>
                <a:cs typeface="Arial"/>
                <a:sym typeface="Arial"/>
              </a:rPr>
              <a:t>Android Version based on each Category</a:t>
            </a:r>
            <a:endParaRPr b="1">
              <a:solidFill>
                <a:srgbClr val="FF0000"/>
              </a:solidFill>
              <a:latin typeface="Arial"/>
              <a:ea typeface="Arial"/>
              <a:cs typeface="Arial"/>
              <a:sym typeface="Arial"/>
            </a:endParaRPr>
          </a:p>
        </p:txBody>
      </p:sp>
      <p:pic>
        <p:nvPicPr>
          <p:cNvPr descr="Chart&#10;&#10;Description automatically generated" id="320" name="Google Shape;320;p21"/>
          <p:cNvPicPr preferRelativeResize="0"/>
          <p:nvPr>
            <p:ph idx="1" type="body"/>
          </p:nvPr>
        </p:nvPicPr>
        <p:blipFill rotWithShape="1">
          <a:blip r:embed="rId3">
            <a:alphaModFix/>
          </a:blip>
          <a:srcRect b="0" l="0" r="0" t="0"/>
          <a:stretch/>
        </p:blipFill>
        <p:spPr>
          <a:xfrm>
            <a:off x="550117" y="1093304"/>
            <a:ext cx="5731413" cy="5764696"/>
          </a:xfrm>
          <a:prstGeom prst="rect">
            <a:avLst/>
          </a:prstGeom>
          <a:noFill/>
          <a:ln>
            <a:noFill/>
          </a:ln>
        </p:spPr>
      </p:pic>
      <p:sp>
        <p:nvSpPr>
          <p:cNvPr id="321" name="Google Shape;321;p21"/>
          <p:cNvSpPr/>
          <p:nvPr/>
        </p:nvSpPr>
        <p:spPr>
          <a:xfrm>
            <a:off x="166482" y="278960"/>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22" name="Google Shape;322;p21"/>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
        <p:nvSpPr>
          <p:cNvPr id="323" name="Google Shape;323;p21"/>
          <p:cNvSpPr txBox="1"/>
          <p:nvPr/>
        </p:nvSpPr>
        <p:spPr>
          <a:xfrm>
            <a:off x="7404652" y="2753139"/>
            <a:ext cx="376693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12121"/>
                </a:solidFill>
                <a:latin typeface="Verdana"/>
                <a:ea typeface="Verdana"/>
                <a:cs typeface="Verdana"/>
                <a:sym typeface="Verdana"/>
              </a:rPr>
              <a:t>Findings:</a:t>
            </a:r>
            <a:endParaRPr b="0" i="0" sz="1800" u="none" cap="none" strike="noStrike">
              <a:solidFill>
                <a:srgbClr val="21212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12121"/>
                </a:solidFill>
                <a:latin typeface="Verdana"/>
                <a:ea typeface="Verdana"/>
                <a:cs typeface="Verdana"/>
                <a:sym typeface="Verdana"/>
              </a:rPr>
              <a:t>It is clearly evident from the above plot that majority of the apps are working on </a:t>
            </a:r>
            <a:r>
              <a:rPr b="1" i="0" lang="en-US" sz="1800" u="none" cap="none" strike="noStrike">
                <a:solidFill>
                  <a:srgbClr val="212121"/>
                </a:solidFill>
                <a:latin typeface="Verdana"/>
                <a:ea typeface="Verdana"/>
                <a:cs typeface="Verdana"/>
                <a:sym typeface="Verdana"/>
              </a:rPr>
              <a:t>Android_Ver 4.0 and up</a:t>
            </a:r>
            <a:r>
              <a:rPr b="0" i="0" lang="en-US" sz="1800" u="none" cap="none" strike="noStrike">
                <a:solidFill>
                  <a:srgbClr val="212121"/>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4" name="Google Shape;324;p21"/>
          <p:cNvSpPr/>
          <p:nvPr/>
        </p:nvSpPr>
        <p:spPr>
          <a:xfrm>
            <a:off x="7404652" y="2753139"/>
            <a:ext cx="3766931" cy="162089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2"/>
          <p:cNvSpPr txBox="1"/>
          <p:nvPr>
            <p:ph type="title"/>
          </p:nvPr>
        </p:nvSpPr>
        <p:spPr>
          <a:xfrm>
            <a:off x="942680" y="365126"/>
            <a:ext cx="9351390" cy="96405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i="0" lang="en-US">
                <a:solidFill>
                  <a:srgbClr val="FF0000"/>
                </a:solidFill>
                <a:latin typeface="Arial"/>
                <a:ea typeface="Arial"/>
                <a:cs typeface="Arial"/>
                <a:sym typeface="Arial"/>
              </a:rPr>
              <a:t>Does the last update date has an effect on rating?</a:t>
            </a:r>
            <a:br>
              <a:rPr b="0" i="0" lang="en-US">
                <a:solidFill>
                  <a:srgbClr val="212121"/>
                </a:solidFill>
                <a:latin typeface="Roboto"/>
                <a:ea typeface="Roboto"/>
                <a:cs typeface="Roboto"/>
                <a:sym typeface="Roboto"/>
              </a:rPr>
            </a:br>
            <a:endParaRPr/>
          </a:p>
        </p:txBody>
      </p:sp>
      <p:pic>
        <p:nvPicPr>
          <p:cNvPr descr="Chart, line chart&#10;&#10;Description automatically generated" id="330" name="Google Shape;330;p22"/>
          <p:cNvPicPr preferRelativeResize="0"/>
          <p:nvPr>
            <p:ph idx="1" type="body"/>
          </p:nvPr>
        </p:nvPicPr>
        <p:blipFill rotWithShape="1">
          <a:blip r:embed="rId3">
            <a:alphaModFix/>
          </a:blip>
          <a:srcRect b="0" l="0" r="0" t="0"/>
          <a:stretch/>
        </p:blipFill>
        <p:spPr>
          <a:xfrm>
            <a:off x="3677436" y="1168924"/>
            <a:ext cx="8074647" cy="5323950"/>
          </a:xfrm>
          <a:prstGeom prst="rect">
            <a:avLst/>
          </a:prstGeom>
          <a:noFill/>
          <a:ln>
            <a:noFill/>
          </a:ln>
        </p:spPr>
      </p:pic>
      <p:sp>
        <p:nvSpPr>
          <p:cNvPr id="331" name="Google Shape;331;p22"/>
          <p:cNvSpPr txBox="1"/>
          <p:nvPr/>
        </p:nvSpPr>
        <p:spPr>
          <a:xfrm>
            <a:off x="185392" y="1468683"/>
            <a:ext cx="3217684"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12121"/>
                </a:solidFill>
                <a:latin typeface="Verdana"/>
                <a:ea typeface="Verdana"/>
                <a:cs typeface="Verdana"/>
                <a:sym typeface="Verdana"/>
              </a:rPr>
              <a:t>Findings:</a:t>
            </a:r>
            <a:endParaRPr b="0" i="0" sz="1800" u="none" cap="none" strike="noStrike">
              <a:solidFill>
                <a:srgbClr val="21212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12121"/>
                </a:solidFill>
                <a:latin typeface="Verdana"/>
                <a:ea typeface="Verdana"/>
                <a:cs typeface="Verdana"/>
                <a:sym typeface="Verdana"/>
              </a:rPr>
              <a:t>From above graph, we can conclude, the app gets more recent updates chances of getting a higher rating increases.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2" name="Google Shape;332;p22"/>
          <p:cNvSpPr/>
          <p:nvPr/>
        </p:nvSpPr>
        <p:spPr>
          <a:xfrm>
            <a:off x="185392" y="1468683"/>
            <a:ext cx="3142270" cy="196031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 name="Google Shape;333;p22"/>
          <p:cNvSpPr/>
          <p:nvPr/>
        </p:nvSpPr>
        <p:spPr>
          <a:xfrm>
            <a:off x="166482" y="278960"/>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34" name="Google Shape;334;p22"/>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3"/>
          <p:cNvSpPr txBox="1"/>
          <p:nvPr>
            <p:ph type="title"/>
          </p:nvPr>
        </p:nvSpPr>
        <p:spPr>
          <a:xfrm>
            <a:off x="1146398" y="412260"/>
            <a:ext cx="9832942" cy="98290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2121"/>
              </a:buClr>
              <a:buSzPct val="100000"/>
              <a:buFont typeface="Roboto"/>
              <a:buNone/>
            </a:pPr>
            <a:r>
              <a:rPr b="1" i="0" lang="en-US">
                <a:solidFill>
                  <a:srgbClr val="212121"/>
                </a:solidFill>
                <a:latin typeface="Roboto"/>
                <a:ea typeface="Roboto"/>
                <a:cs typeface="Roboto"/>
                <a:sym typeface="Roboto"/>
              </a:rPr>
              <a:t> </a:t>
            </a:r>
            <a:r>
              <a:rPr b="1" i="0" lang="en-US">
                <a:solidFill>
                  <a:srgbClr val="FF0000"/>
                </a:solidFill>
                <a:latin typeface="Arial"/>
                <a:ea typeface="Arial"/>
                <a:cs typeface="Arial"/>
                <a:sym typeface="Arial"/>
              </a:rPr>
              <a:t>The distribution of rating per number of installs and type (paid or free)?</a:t>
            </a:r>
            <a:br>
              <a:rPr b="0" i="0" lang="en-US">
                <a:solidFill>
                  <a:srgbClr val="212121"/>
                </a:solidFill>
                <a:latin typeface="Roboto"/>
                <a:ea typeface="Roboto"/>
                <a:cs typeface="Roboto"/>
                <a:sym typeface="Roboto"/>
              </a:rPr>
            </a:br>
            <a:endParaRPr/>
          </a:p>
        </p:txBody>
      </p:sp>
      <p:pic>
        <p:nvPicPr>
          <p:cNvPr descr="Chart, scatter chart&#10;&#10;Description automatically generated" id="340" name="Google Shape;340;p23"/>
          <p:cNvPicPr preferRelativeResize="0"/>
          <p:nvPr>
            <p:ph idx="1" type="body"/>
          </p:nvPr>
        </p:nvPicPr>
        <p:blipFill rotWithShape="1">
          <a:blip r:embed="rId3">
            <a:alphaModFix/>
          </a:blip>
          <a:srcRect b="0" l="0" r="0" t="0"/>
          <a:stretch/>
        </p:blipFill>
        <p:spPr>
          <a:xfrm>
            <a:off x="158343" y="2506662"/>
            <a:ext cx="11804271" cy="4351338"/>
          </a:xfrm>
          <a:prstGeom prst="rect">
            <a:avLst/>
          </a:prstGeom>
          <a:noFill/>
          <a:ln>
            <a:noFill/>
          </a:ln>
        </p:spPr>
      </p:pic>
      <p:sp>
        <p:nvSpPr>
          <p:cNvPr id="341" name="Google Shape;341;p23"/>
          <p:cNvSpPr txBox="1"/>
          <p:nvPr/>
        </p:nvSpPr>
        <p:spPr>
          <a:xfrm>
            <a:off x="744718" y="1032856"/>
            <a:ext cx="10808172"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12121"/>
                </a:solidFill>
                <a:latin typeface="Roboto"/>
                <a:ea typeface="Roboto"/>
                <a:cs typeface="Roboto"/>
                <a:sym typeface="Roboto"/>
              </a:rPr>
              <a:t>Findings</a:t>
            </a:r>
            <a:endParaRPr b="0" i="0" sz="1800" u="none" cap="none" strike="noStrike">
              <a:solidFill>
                <a:srgbClr val="21212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12121"/>
                </a:solidFill>
                <a:latin typeface="Roboto"/>
                <a:ea typeface="Roboto"/>
                <a:cs typeface="Roboto"/>
                <a:sym typeface="Roboto"/>
              </a:rPr>
              <a:t>Rating per Install Category and Type</a:t>
            </a:r>
            <a:endParaRPr b="0" i="0" sz="1800" u="none" cap="none" strike="noStrike">
              <a:solidFill>
                <a:srgbClr val="212121"/>
              </a:solidFill>
              <a:latin typeface="Roboto"/>
              <a:ea typeface="Roboto"/>
              <a:cs typeface="Roboto"/>
              <a:sym typeface="Roboto"/>
            </a:endParaRPr>
          </a:p>
          <a:p>
            <a:pPr indent="0" lvl="0" marL="0" marR="0" rtl="0" algn="l">
              <a:lnSpc>
                <a:spcPct val="100000"/>
              </a:lnSpc>
              <a:spcBef>
                <a:spcPts val="0"/>
              </a:spcBef>
              <a:spcAft>
                <a:spcPts val="0"/>
              </a:spcAft>
              <a:buClr>
                <a:srgbClr val="212121"/>
              </a:buClr>
              <a:buSzPts val="1800"/>
              <a:buFont typeface="Arial"/>
              <a:buChar char="•"/>
            </a:pPr>
            <a:r>
              <a:rPr b="0" i="0" lang="en-US" sz="1800" u="none" cap="none" strike="noStrike">
                <a:solidFill>
                  <a:srgbClr val="212121"/>
                </a:solidFill>
                <a:latin typeface="Roboto"/>
                <a:ea typeface="Roboto"/>
                <a:cs typeface="Roboto"/>
                <a:sym typeface="Roboto"/>
              </a:rPr>
              <a:t>Looks like rating is </a:t>
            </a:r>
            <a:r>
              <a:rPr b="1" i="0" lang="en-US" sz="1800" u="none" cap="none" strike="noStrike">
                <a:solidFill>
                  <a:srgbClr val="212121"/>
                </a:solidFill>
                <a:latin typeface="Roboto"/>
                <a:ea typeface="Roboto"/>
                <a:cs typeface="Roboto"/>
                <a:sym typeface="Roboto"/>
              </a:rPr>
              <a:t>distributed around 4.5</a:t>
            </a:r>
            <a:r>
              <a:rPr b="0" i="0" lang="en-US" sz="1800" u="none" cap="none" strike="noStrike">
                <a:solidFill>
                  <a:srgbClr val="212121"/>
                </a:solidFill>
                <a:latin typeface="Roboto"/>
                <a:ea typeface="Roboto"/>
                <a:cs typeface="Roboto"/>
                <a:sym typeface="Roboto"/>
              </a:rPr>
              <a:t> when its categorized per install category.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12121"/>
              </a:buClr>
              <a:buSzPts val="1800"/>
              <a:buFont typeface="Arial"/>
              <a:buChar char="•"/>
            </a:pPr>
            <a:r>
              <a:rPr b="0" i="0" lang="en-US" sz="1800" u="none" cap="none" strike="noStrike">
                <a:solidFill>
                  <a:srgbClr val="212121"/>
                </a:solidFill>
                <a:latin typeface="Roboto"/>
                <a:ea typeface="Roboto"/>
                <a:cs typeface="Roboto"/>
                <a:sym typeface="Roboto"/>
              </a:rPr>
              <a:t>Google play store have very </a:t>
            </a:r>
            <a:r>
              <a:rPr b="1" i="0" lang="en-US" sz="1800" u="none" cap="none" strike="noStrike">
                <a:solidFill>
                  <a:srgbClr val="212121"/>
                </a:solidFill>
                <a:latin typeface="Roboto"/>
                <a:ea typeface="Roboto"/>
                <a:cs typeface="Roboto"/>
                <a:sym typeface="Roboto"/>
              </a:rPr>
              <a:t>few paid apps</a:t>
            </a:r>
            <a:r>
              <a:rPr b="0" i="0" lang="en-US" sz="1800" u="none" cap="none" strike="noStrike">
                <a:solidFill>
                  <a:srgbClr val="212121"/>
                </a:solidFill>
                <a:latin typeface="Roboto"/>
                <a:ea typeface="Roboto"/>
                <a:cs typeface="Roboto"/>
                <a:sym typeface="Robot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12121"/>
                </a:solidFill>
                <a:latin typeface="Arial"/>
                <a:ea typeface="Arial"/>
                <a:cs typeface="Arial"/>
                <a:sym typeface="Arial"/>
              </a:rPr>
              <a:t>CodeText</a:t>
            </a:r>
            <a:endParaRPr b="0" i="0" sz="1800" u="none" cap="none" strike="noStrike">
              <a:solidFill>
                <a:srgbClr val="21212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sp>
        <p:nvSpPr>
          <p:cNvPr id="342" name="Google Shape;342;p23"/>
          <p:cNvSpPr/>
          <p:nvPr/>
        </p:nvSpPr>
        <p:spPr>
          <a:xfrm>
            <a:off x="736674" y="1112363"/>
            <a:ext cx="8661850" cy="131032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23"/>
          <p:cNvSpPr/>
          <p:nvPr/>
        </p:nvSpPr>
        <p:spPr>
          <a:xfrm>
            <a:off x="166482" y="278960"/>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44" name="Google Shape;344;p23"/>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4"/>
          <p:cNvSpPr txBox="1"/>
          <p:nvPr>
            <p:ph type="title"/>
          </p:nvPr>
        </p:nvSpPr>
        <p:spPr>
          <a:xfrm>
            <a:off x="1432873" y="641022"/>
            <a:ext cx="10024621" cy="41806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2121"/>
              </a:buClr>
              <a:buSzPct val="100000"/>
              <a:buFont typeface="Roboto"/>
              <a:buNone/>
            </a:pPr>
            <a:r>
              <a:rPr b="1" i="0" lang="en-US">
                <a:solidFill>
                  <a:srgbClr val="212121"/>
                </a:solidFill>
                <a:latin typeface="Roboto"/>
                <a:ea typeface="Roboto"/>
                <a:cs typeface="Roboto"/>
                <a:sym typeface="Roboto"/>
              </a:rPr>
              <a:t> </a:t>
            </a:r>
            <a:r>
              <a:rPr b="1" i="0" lang="en-US">
                <a:solidFill>
                  <a:srgbClr val="FF0000"/>
                </a:solidFill>
                <a:latin typeface="Arial"/>
                <a:ea typeface="Arial"/>
                <a:cs typeface="Arial"/>
                <a:sym typeface="Arial"/>
              </a:rPr>
              <a:t>Is there any co-relation between rating, reviews and price columns together?.</a:t>
            </a:r>
            <a:br>
              <a:rPr b="0" i="0" lang="en-US">
                <a:solidFill>
                  <a:srgbClr val="212121"/>
                </a:solidFill>
                <a:latin typeface="Roboto"/>
                <a:ea typeface="Roboto"/>
                <a:cs typeface="Roboto"/>
                <a:sym typeface="Roboto"/>
              </a:rPr>
            </a:br>
            <a:endParaRPr/>
          </a:p>
        </p:txBody>
      </p:sp>
      <p:pic>
        <p:nvPicPr>
          <p:cNvPr descr="Chart" id="350" name="Google Shape;350;p24"/>
          <p:cNvPicPr preferRelativeResize="0"/>
          <p:nvPr>
            <p:ph idx="1" type="body"/>
          </p:nvPr>
        </p:nvPicPr>
        <p:blipFill rotWithShape="1">
          <a:blip r:embed="rId3">
            <a:alphaModFix/>
          </a:blip>
          <a:srcRect b="0" l="0" r="0" t="0"/>
          <a:stretch/>
        </p:blipFill>
        <p:spPr>
          <a:xfrm>
            <a:off x="2422688" y="3030258"/>
            <a:ext cx="9769311" cy="3827742"/>
          </a:xfrm>
          <a:prstGeom prst="rect">
            <a:avLst/>
          </a:prstGeom>
          <a:noFill/>
          <a:ln>
            <a:noFill/>
          </a:ln>
        </p:spPr>
      </p:pic>
      <p:sp>
        <p:nvSpPr>
          <p:cNvPr id="351" name="Google Shape;351;p24"/>
          <p:cNvSpPr txBox="1"/>
          <p:nvPr/>
        </p:nvSpPr>
        <p:spPr>
          <a:xfrm>
            <a:off x="179111" y="1131217"/>
            <a:ext cx="5165888"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12121"/>
                </a:solidFill>
                <a:latin typeface="Roboto"/>
                <a:ea typeface="Roboto"/>
                <a:cs typeface="Roboto"/>
                <a:sym typeface="Roboto"/>
              </a:rPr>
              <a:t>Findings:</a:t>
            </a:r>
            <a:endParaRPr b="0" i="0" sz="1800" u="none" cap="none" strike="noStrike">
              <a:solidFill>
                <a:srgbClr val="212121"/>
              </a:solidFill>
              <a:latin typeface="Roboto"/>
              <a:ea typeface="Roboto"/>
              <a:cs typeface="Roboto"/>
              <a:sym typeface="Roboto"/>
            </a:endParaRPr>
          </a:p>
          <a:p>
            <a:pPr indent="0" lvl="0" marL="0" marR="0" rtl="0" algn="l">
              <a:lnSpc>
                <a:spcPct val="100000"/>
              </a:lnSpc>
              <a:spcBef>
                <a:spcPts val="0"/>
              </a:spcBef>
              <a:spcAft>
                <a:spcPts val="0"/>
              </a:spcAft>
              <a:buClr>
                <a:srgbClr val="212121"/>
              </a:buClr>
              <a:buSzPts val="1800"/>
              <a:buFont typeface="Calibri"/>
              <a:buAutoNum type="arabicPeriod"/>
            </a:pPr>
            <a:r>
              <a:rPr b="0" i="0" lang="en-US" sz="1800" u="none" cap="none" strike="noStrike">
                <a:solidFill>
                  <a:srgbClr val="212121"/>
                </a:solidFill>
                <a:latin typeface="Roboto"/>
                <a:ea typeface="Roboto"/>
                <a:cs typeface="Roboto"/>
                <a:sym typeface="Roboto"/>
              </a:rPr>
              <a:t>We can see that most of the Ratings are between 4 and around 4.5 and 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12121"/>
              </a:buClr>
              <a:buSzPts val="1800"/>
              <a:buFont typeface="Calibri"/>
              <a:buAutoNum type="arabicPeriod"/>
            </a:pPr>
            <a:r>
              <a:rPr b="0" i="0" lang="en-US" sz="1800" u="none" cap="none" strike="noStrike">
                <a:solidFill>
                  <a:srgbClr val="212121"/>
                </a:solidFill>
                <a:latin typeface="Roboto"/>
                <a:ea typeface="Roboto"/>
                <a:cs typeface="Roboto"/>
                <a:sym typeface="Roboto"/>
              </a:rPr>
              <a:t>As far as Reviews are concerned, for most of the Apps Reviews are not given.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212121"/>
              </a:buClr>
              <a:buSzPts val="1800"/>
              <a:buFont typeface="Calibri"/>
              <a:buAutoNum type="arabicPeriod"/>
            </a:pPr>
            <a:r>
              <a:rPr b="0" i="0" lang="en-US" sz="1800" u="none" cap="none" strike="noStrike">
                <a:solidFill>
                  <a:srgbClr val="212121"/>
                </a:solidFill>
                <a:latin typeface="Roboto"/>
                <a:ea typeface="Roboto"/>
                <a:cs typeface="Roboto"/>
                <a:sym typeface="Roboto"/>
              </a:rPr>
              <a:t>Also for Price, most of the Apps are Free.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12121"/>
                </a:solidFill>
                <a:latin typeface="Arial"/>
                <a:ea typeface="Arial"/>
                <a:cs typeface="Arial"/>
                <a:sym typeface="Arial"/>
              </a:rPr>
              <a:t>CodeText</a:t>
            </a:r>
            <a:endParaRPr b="0" i="0" sz="1800" u="none" cap="none" strike="noStrike">
              <a:solidFill>
                <a:srgbClr val="21212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sp>
        <p:nvSpPr>
          <p:cNvPr id="352" name="Google Shape;352;p24"/>
          <p:cNvSpPr/>
          <p:nvPr/>
        </p:nvSpPr>
        <p:spPr>
          <a:xfrm>
            <a:off x="235669" y="1159497"/>
            <a:ext cx="4817098" cy="187076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24"/>
          <p:cNvSpPr/>
          <p:nvPr/>
        </p:nvSpPr>
        <p:spPr>
          <a:xfrm>
            <a:off x="166482" y="278960"/>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54" name="Google Shape;354;p24"/>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5"/>
          <p:cNvSpPr txBox="1"/>
          <p:nvPr>
            <p:ph type="ctrTitle"/>
          </p:nvPr>
        </p:nvSpPr>
        <p:spPr>
          <a:xfrm>
            <a:off x="1593129" y="697584"/>
            <a:ext cx="9012025" cy="89554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i="0" lang="en-US" sz="4400">
                <a:solidFill>
                  <a:srgbClr val="FF0000"/>
                </a:solidFill>
                <a:latin typeface="Arial"/>
                <a:ea typeface="Arial"/>
                <a:cs typeface="Arial"/>
                <a:sym typeface="Arial"/>
              </a:rPr>
              <a:t>Histogram of Subjectivity</a:t>
            </a:r>
            <a:br>
              <a:rPr b="0" i="0" lang="en-US">
                <a:solidFill>
                  <a:srgbClr val="212121"/>
                </a:solidFill>
                <a:latin typeface="Roboto"/>
                <a:ea typeface="Roboto"/>
                <a:cs typeface="Roboto"/>
                <a:sym typeface="Roboto"/>
              </a:rPr>
            </a:br>
            <a:endParaRPr/>
          </a:p>
        </p:txBody>
      </p:sp>
      <p:sp>
        <p:nvSpPr>
          <p:cNvPr id="360" name="Google Shape;360;p25"/>
          <p:cNvSpPr txBox="1"/>
          <p:nvPr>
            <p:ph idx="1" type="subTitle"/>
          </p:nvPr>
        </p:nvSpPr>
        <p:spPr>
          <a:xfrm>
            <a:off x="160256" y="1313861"/>
            <a:ext cx="4411744" cy="445239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12121"/>
              </a:buClr>
              <a:buSzPts val="2400"/>
              <a:buNone/>
            </a:pPr>
            <a:r>
              <a:rPr b="1" i="0" lang="en-US">
                <a:solidFill>
                  <a:srgbClr val="212121"/>
                </a:solidFill>
                <a:latin typeface="Roboto"/>
                <a:ea typeface="Roboto"/>
                <a:cs typeface="Roboto"/>
                <a:sym typeface="Roboto"/>
              </a:rPr>
              <a:t>Findings:</a:t>
            </a:r>
            <a:endParaRPr b="0" i="0">
              <a:solidFill>
                <a:srgbClr val="212121"/>
              </a:solidFill>
              <a:latin typeface="Roboto"/>
              <a:ea typeface="Roboto"/>
              <a:cs typeface="Roboto"/>
              <a:sym typeface="Roboto"/>
            </a:endParaRPr>
          </a:p>
          <a:p>
            <a:pPr indent="0" lvl="0" marL="0" rtl="0" algn="l">
              <a:lnSpc>
                <a:spcPct val="90000"/>
              </a:lnSpc>
              <a:spcBef>
                <a:spcPts val="1000"/>
              </a:spcBef>
              <a:spcAft>
                <a:spcPts val="0"/>
              </a:spcAft>
              <a:buClr>
                <a:srgbClr val="212121"/>
              </a:buClr>
              <a:buSzPts val="2400"/>
              <a:buNone/>
            </a:pPr>
            <a:r>
              <a:rPr b="1" i="0" lang="en-US">
                <a:solidFill>
                  <a:srgbClr val="212121"/>
                </a:solidFill>
                <a:latin typeface="Roboto"/>
                <a:ea typeface="Roboto"/>
                <a:cs typeface="Roboto"/>
                <a:sym typeface="Roboto"/>
              </a:rPr>
              <a:t>0 - objective(fact)</a:t>
            </a:r>
            <a:endParaRPr b="0" i="0">
              <a:solidFill>
                <a:srgbClr val="212121"/>
              </a:solidFill>
              <a:latin typeface="Roboto"/>
              <a:ea typeface="Roboto"/>
              <a:cs typeface="Roboto"/>
              <a:sym typeface="Roboto"/>
            </a:endParaRPr>
          </a:p>
          <a:p>
            <a:pPr indent="0" lvl="0" marL="0" rtl="0" algn="l">
              <a:lnSpc>
                <a:spcPct val="90000"/>
              </a:lnSpc>
              <a:spcBef>
                <a:spcPts val="1000"/>
              </a:spcBef>
              <a:spcAft>
                <a:spcPts val="0"/>
              </a:spcAft>
              <a:buClr>
                <a:srgbClr val="212121"/>
              </a:buClr>
              <a:buSzPts val="2400"/>
              <a:buNone/>
            </a:pPr>
            <a:r>
              <a:rPr b="1" i="0" lang="en-US">
                <a:solidFill>
                  <a:srgbClr val="212121"/>
                </a:solidFill>
                <a:latin typeface="Roboto"/>
                <a:ea typeface="Roboto"/>
                <a:cs typeface="Roboto"/>
                <a:sym typeface="Roboto"/>
              </a:rPr>
              <a:t>1 - subjective(opinion)</a:t>
            </a:r>
            <a:endParaRPr b="0" i="0">
              <a:solidFill>
                <a:srgbClr val="212121"/>
              </a:solidFill>
              <a:latin typeface="Roboto"/>
              <a:ea typeface="Roboto"/>
              <a:cs typeface="Roboto"/>
              <a:sym typeface="Roboto"/>
            </a:endParaRPr>
          </a:p>
          <a:p>
            <a:pPr indent="0" lvl="0" marL="0" rtl="0" algn="l">
              <a:lnSpc>
                <a:spcPct val="90000"/>
              </a:lnSpc>
              <a:spcBef>
                <a:spcPts val="1000"/>
              </a:spcBef>
              <a:spcAft>
                <a:spcPts val="0"/>
              </a:spcAft>
              <a:buClr>
                <a:srgbClr val="212121"/>
              </a:buClr>
              <a:buSzPts val="2400"/>
              <a:buNone/>
            </a:pPr>
            <a:r>
              <a:rPr b="0" i="0" lang="en-US">
                <a:solidFill>
                  <a:srgbClr val="212121"/>
                </a:solidFill>
                <a:latin typeface="Roboto"/>
                <a:ea typeface="Roboto"/>
                <a:cs typeface="Roboto"/>
                <a:sym typeface="Roboto"/>
              </a:rPr>
              <a:t>It can be seen that maximum number of sentiment subjectivity lies between 0.4 to 0.7. From this we can conclude that maximum number of users give reviews to the applications, according to their experience.</a:t>
            </a:r>
            <a:endParaRPr/>
          </a:p>
          <a:p>
            <a:pPr indent="0" lvl="0" marL="0" rtl="0" algn="l">
              <a:lnSpc>
                <a:spcPct val="90000"/>
              </a:lnSpc>
              <a:spcBef>
                <a:spcPts val="1000"/>
              </a:spcBef>
              <a:spcAft>
                <a:spcPts val="0"/>
              </a:spcAft>
              <a:buClr>
                <a:schemeClr val="dk1"/>
              </a:buClr>
              <a:buSzPts val="2400"/>
              <a:buNone/>
            </a:pPr>
            <a:r>
              <a:t/>
            </a:r>
            <a:endParaRPr/>
          </a:p>
        </p:txBody>
      </p:sp>
      <p:pic>
        <p:nvPicPr>
          <p:cNvPr descr="Chart, histogram&#10;&#10;Description automatically generated" id="361" name="Google Shape;361;p25"/>
          <p:cNvPicPr preferRelativeResize="0"/>
          <p:nvPr/>
        </p:nvPicPr>
        <p:blipFill rotWithShape="1">
          <a:blip r:embed="rId3">
            <a:alphaModFix/>
          </a:blip>
          <a:srcRect b="0" l="0" r="0" t="0"/>
          <a:stretch/>
        </p:blipFill>
        <p:spPr>
          <a:xfrm>
            <a:off x="5406886" y="1297953"/>
            <a:ext cx="6708913" cy="5430838"/>
          </a:xfrm>
          <a:prstGeom prst="rect">
            <a:avLst/>
          </a:prstGeom>
          <a:noFill/>
          <a:ln>
            <a:noFill/>
          </a:ln>
        </p:spPr>
      </p:pic>
      <p:sp>
        <p:nvSpPr>
          <p:cNvPr id="362" name="Google Shape;362;p25"/>
          <p:cNvSpPr/>
          <p:nvPr/>
        </p:nvSpPr>
        <p:spPr>
          <a:xfrm>
            <a:off x="166482" y="278960"/>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63" name="Google Shape;363;p25"/>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i="0" lang="en-US">
                <a:solidFill>
                  <a:srgbClr val="FF0000"/>
                </a:solidFill>
                <a:latin typeface="Arial"/>
                <a:ea typeface="Arial"/>
                <a:cs typeface="Arial"/>
                <a:sym typeface="Arial"/>
              </a:rPr>
              <a:t>Is sentiment subjectivity proportional to sentiment polarity?</a:t>
            </a:r>
            <a:br>
              <a:rPr b="0" i="0" lang="en-US">
                <a:solidFill>
                  <a:srgbClr val="FF0000"/>
                </a:solidFill>
                <a:latin typeface="Arial"/>
                <a:ea typeface="Arial"/>
                <a:cs typeface="Arial"/>
                <a:sym typeface="Arial"/>
              </a:rPr>
            </a:br>
            <a:endParaRPr>
              <a:solidFill>
                <a:srgbClr val="FF0000"/>
              </a:solidFill>
              <a:latin typeface="Arial"/>
              <a:ea typeface="Arial"/>
              <a:cs typeface="Arial"/>
              <a:sym typeface="Arial"/>
            </a:endParaRPr>
          </a:p>
        </p:txBody>
      </p:sp>
      <p:pic>
        <p:nvPicPr>
          <p:cNvPr descr="Chart, scatter chart&#10;&#10;Description automatically generated" id="369" name="Google Shape;369;p26"/>
          <p:cNvPicPr preferRelativeResize="0"/>
          <p:nvPr>
            <p:ph idx="1" type="body"/>
          </p:nvPr>
        </p:nvPicPr>
        <p:blipFill rotWithShape="1">
          <a:blip r:embed="rId3">
            <a:alphaModFix/>
          </a:blip>
          <a:srcRect b="0" l="0" r="0" t="0"/>
          <a:stretch/>
        </p:blipFill>
        <p:spPr>
          <a:xfrm>
            <a:off x="4192666" y="2294888"/>
            <a:ext cx="7999334" cy="4351338"/>
          </a:xfrm>
          <a:prstGeom prst="rect">
            <a:avLst/>
          </a:prstGeom>
          <a:noFill/>
          <a:ln>
            <a:noFill/>
          </a:ln>
        </p:spPr>
      </p:pic>
      <p:sp>
        <p:nvSpPr>
          <p:cNvPr id="370" name="Google Shape;370;p26"/>
          <p:cNvSpPr/>
          <p:nvPr/>
        </p:nvSpPr>
        <p:spPr>
          <a:xfrm>
            <a:off x="179109" y="1477939"/>
            <a:ext cx="3899452" cy="3155982"/>
          </a:xfrm>
          <a:prstGeom prst="rect">
            <a:avLst/>
          </a:prstGeom>
          <a:noFill/>
          <a:ln>
            <a:noFill/>
          </a:ln>
        </p:spPr>
        <p:txBody>
          <a:bodyPr anchorCtr="0" anchor="ctr" bIns="45700" lIns="91425" spcFirstLastPara="1" rIns="91425" wrap="square" tIns="31725">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Findings:</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From the above scatter plot it can be concluded that sentiment subjectivity is not always proportional to sentiment polarity but in maximum number of cases, it shows a proportional behavior, when variance is too high or low.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Arial"/>
              <a:ea typeface="Arial"/>
              <a:cs typeface="Arial"/>
              <a:sym typeface="Arial"/>
            </a:endParaRPr>
          </a:p>
        </p:txBody>
      </p:sp>
      <p:sp>
        <p:nvSpPr>
          <p:cNvPr id="371" name="Google Shape;371;p26"/>
          <p:cNvSpPr txBox="1"/>
          <p:nvPr/>
        </p:nvSpPr>
        <p:spPr>
          <a:xfrm>
            <a:off x="179109" y="1442229"/>
            <a:ext cx="3899452" cy="3487917"/>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2" name="Google Shape;372;p26"/>
          <p:cNvSpPr/>
          <p:nvPr/>
        </p:nvSpPr>
        <p:spPr>
          <a:xfrm>
            <a:off x="166482" y="278960"/>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7"/>
          <p:cNvSpPr txBox="1"/>
          <p:nvPr>
            <p:ph type="title"/>
          </p:nvPr>
        </p:nvSpPr>
        <p:spPr>
          <a:xfrm>
            <a:off x="1527141" y="412259"/>
            <a:ext cx="10118889" cy="70953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i="0" lang="en-US">
                <a:solidFill>
                  <a:srgbClr val="FF0000"/>
                </a:solidFill>
                <a:latin typeface="Arial"/>
                <a:ea typeface="Arial"/>
                <a:cs typeface="Arial"/>
                <a:sym typeface="Arial"/>
              </a:rPr>
              <a:t>Percentage of Review Sentiments</a:t>
            </a:r>
            <a:br>
              <a:rPr b="0" i="0" lang="en-US">
                <a:solidFill>
                  <a:srgbClr val="212121"/>
                </a:solidFill>
                <a:latin typeface="Roboto"/>
                <a:ea typeface="Roboto"/>
                <a:cs typeface="Roboto"/>
                <a:sym typeface="Roboto"/>
              </a:rPr>
            </a:br>
            <a:endParaRPr/>
          </a:p>
        </p:txBody>
      </p:sp>
      <p:pic>
        <p:nvPicPr>
          <p:cNvPr descr="Chart, pie chart&#10;&#10;Description automatically generated" id="378" name="Google Shape;378;p27"/>
          <p:cNvPicPr preferRelativeResize="0"/>
          <p:nvPr>
            <p:ph idx="1" type="body"/>
          </p:nvPr>
        </p:nvPicPr>
        <p:blipFill rotWithShape="1">
          <a:blip r:embed="rId3">
            <a:alphaModFix/>
          </a:blip>
          <a:srcRect b="0" l="0" r="0" t="0"/>
          <a:stretch/>
        </p:blipFill>
        <p:spPr>
          <a:xfrm>
            <a:off x="5905968" y="1825625"/>
            <a:ext cx="5740062" cy="4351338"/>
          </a:xfrm>
          <a:prstGeom prst="rect">
            <a:avLst/>
          </a:prstGeom>
          <a:noFill/>
          <a:ln>
            <a:noFill/>
          </a:ln>
        </p:spPr>
      </p:pic>
      <p:sp>
        <p:nvSpPr>
          <p:cNvPr id="379" name="Google Shape;379;p27"/>
          <p:cNvSpPr txBox="1"/>
          <p:nvPr/>
        </p:nvSpPr>
        <p:spPr>
          <a:xfrm>
            <a:off x="545970" y="1825626"/>
            <a:ext cx="4158005"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12121"/>
              </a:buClr>
              <a:buSzPts val="1800"/>
              <a:buFont typeface="Roboto"/>
              <a:buNone/>
            </a:pPr>
            <a:r>
              <a:rPr b="1" i="0" lang="en-US" sz="1800" u="none" cap="none" strike="noStrike">
                <a:solidFill>
                  <a:srgbClr val="212121"/>
                </a:solidFill>
                <a:latin typeface="Roboto"/>
                <a:ea typeface="Roboto"/>
                <a:cs typeface="Roboto"/>
                <a:sym typeface="Roboto"/>
              </a:rPr>
              <a:t>Findings:</a:t>
            </a:r>
            <a:endParaRPr b="0" i="0" sz="1200" u="none" cap="none" strike="noStrike">
              <a:solidFill>
                <a:srgbClr val="212121"/>
              </a:solidFill>
              <a:latin typeface="Roboto"/>
              <a:ea typeface="Roboto"/>
              <a:cs typeface="Roboto"/>
              <a:sym typeface="Roboto"/>
            </a:endParaRPr>
          </a:p>
          <a:p>
            <a:pPr indent="0" lvl="0" marL="0" marR="0" rtl="0" algn="l">
              <a:lnSpc>
                <a:spcPct val="100000"/>
              </a:lnSpc>
              <a:spcBef>
                <a:spcPts val="0"/>
              </a:spcBef>
              <a:spcAft>
                <a:spcPts val="0"/>
              </a:spcAft>
              <a:buClr>
                <a:srgbClr val="212121"/>
              </a:buClr>
              <a:buSzPts val="1800"/>
              <a:buFont typeface="Roboto"/>
              <a:buAutoNum type="arabicPeriod"/>
            </a:pPr>
            <a:r>
              <a:rPr b="0" i="0" lang="en-US" sz="1800" u="none" cap="none" strike="noStrike">
                <a:solidFill>
                  <a:srgbClr val="212121"/>
                </a:solidFill>
                <a:latin typeface="Roboto"/>
                <a:ea typeface="Roboto"/>
                <a:cs typeface="Roboto"/>
                <a:sym typeface="Roboto"/>
              </a:rPr>
              <a:t>Positive reviews are </a:t>
            </a:r>
            <a:r>
              <a:rPr b="1" i="0" lang="en-US" sz="1800" u="none" cap="none" strike="noStrike">
                <a:solidFill>
                  <a:srgbClr val="212121"/>
                </a:solidFill>
                <a:latin typeface="Roboto"/>
                <a:ea typeface="Roboto"/>
                <a:cs typeface="Roboto"/>
                <a:sym typeface="Roboto"/>
              </a:rPr>
              <a:t>64.30%</a:t>
            </a:r>
            <a:endParaRPr b="0" i="0" sz="1800" u="none" cap="none" strike="noStrike">
              <a:solidFill>
                <a:srgbClr val="212121"/>
              </a:solidFill>
              <a:latin typeface="Roboto"/>
              <a:ea typeface="Roboto"/>
              <a:cs typeface="Roboto"/>
              <a:sym typeface="Roboto"/>
            </a:endParaRPr>
          </a:p>
          <a:p>
            <a:pPr indent="0" lvl="0" marL="0" marR="0" rtl="0" algn="l">
              <a:lnSpc>
                <a:spcPct val="100000"/>
              </a:lnSpc>
              <a:spcBef>
                <a:spcPts val="0"/>
              </a:spcBef>
              <a:spcAft>
                <a:spcPts val="0"/>
              </a:spcAft>
              <a:buClr>
                <a:srgbClr val="212121"/>
              </a:buClr>
              <a:buSzPts val="1800"/>
              <a:buFont typeface="Roboto"/>
              <a:buAutoNum type="arabicPeriod"/>
            </a:pPr>
            <a:r>
              <a:rPr b="0" i="0" lang="en-US" sz="1800" u="none" cap="none" strike="noStrike">
                <a:solidFill>
                  <a:srgbClr val="212121"/>
                </a:solidFill>
                <a:latin typeface="Roboto"/>
                <a:ea typeface="Roboto"/>
                <a:cs typeface="Roboto"/>
                <a:sym typeface="Roboto"/>
              </a:rPr>
              <a:t>Negative reviews are </a:t>
            </a:r>
            <a:r>
              <a:rPr b="1" i="0" lang="en-US" sz="1800" u="none" cap="none" strike="noStrike">
                <a:solidFill>
                  <a:srgbClr val="212121"/>
                </a:solidFill>
                <a:latin typeface="Roboto"/>
                <a:ea typeface="Roboto"/>
                <a:cs typeface="Roboto"/>
                <a:sym typeface="Roboto"/>
              </a:rPr>
              <a:t>22.80%</a:t>
            </a:r>
            <a:endParaRPr b="0" i="0" sz="1800" u="none" cap="none" strike="noStrike">
              <a:solidFill>
                <a:srgbClr val="212121"/>
              </a:solidFill>
              <a:latin typeface="Roboto"/>
              <a:ea typeface="Roboto"/>
              <a:cs typeface="Roboto"/>
              <a:sym typeface="Roboto"/>
            </a:endParaRPr>
          </a:p>
          <a:p>
            <a:pPr indent="0" lvl="0" marL="0" marR="0" rtl="0" algn="l">
              <a:lnSpc>
                <a:spcPct val="100000"/>
              </a:lnSpc>
              <a:spcBef>
                <a:spcPts val="0"/>
              </a:spcBef>
              <a:spcAft>
                <a:spcPts val="0"/>
              </a:spcAft>
              <a:buClr>
                <a:srgbClr val="212121"/>
              </a:buClr>
              <a:buSzPts val="1800"/>
              <a:buFont typeface="Roboto"/>
              <a:buAutoNum type="arabicPeriod"/>
            </a:pPr>
            <a:r>
              <a:rPr b="0" i="0" lang="en-US" sz="1800" u="none" cap="none" strike="noStrike">
                <a:solidFill>
                  <a:srgbClr val="212121"/>
                </a:solidFill>
                <a:latin typeface="Roboto"/>
                <a:ea typeface="Roboto"/>
                <a:cs typeface="Roboto"/>
                <a:sym typeface="Roboto"/>
              </a:rPr>
              <a:t>Neutral reviews are </a:t>
            </a:r>
            <a:r>
              <a:rPr b="1" i="0" lang="en-US" sz="1800" u="none" cap="none" strike="noStrike">
                <a:solidFill>
                  <a:srgbClr val="212121"/>
                </a:solidFill>
                <a:latin typeface="Roboto"/>
                <a:ea typeface="Roboto"/>
                <a:cs typeface="Roboto"/>
                <a:sym typeface="Roboto"/>
              </a:rPr>
              <a:t>12.90%</a:t>
            </a:r>
            <a:endParaRPr b="0" i="0" sz="1800" u="none" cap="none" strike="noStrike">
              <a:solidFill>
                <a:srgbClr val="212121"/>
              </a:solidFill>
              <a:latin typeface="Roboto"/>
              <a:ea typeface="Roboto"/>
              <a:cs typeface="Roboto"/>
              <a:sym typeface="Roboto"/>
            </a:endParaRPr>
          </a:p>
        </p:txBody>
      </p:sp>
      <p:sp>
        <p:nvSpPr>
          <p:cNvPr id="380" name="Google Shape;380;p27"/>
          <p:cNvSpPr/>
          <p:nvPr/>
        </p:nvSpPr>
        <p:spPr>
          <a:xfrm>
            <a:off x="386499" y="1470581"/>
            <a:ext cx="4694548" cy="2469823"/>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1" name="Google Shape;381;p27"/>
          <p:cNvSpPr/>
          <p:nvPr/>
        </p:nvSpPr>
        <p:spPr>
          <a:xfrm>
            <a:off x="166482" y="278960"/>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82" name="Google Shape;382;p27"/>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8"/>
          <p:cNvSpPr txBox="1"/>
          <p:nvPr>
            <p:ph type="title"/>
          </p:nvPr>
        </p:nvSpPr>
        <p:spPr>
          <a:xfrm>
            <a:off x="1282044" y="365125"/>
            <a:ext cx="10071755" cy="70953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lang="en-US" sz="4400">
                <a:solidFill>
                  <a:srgbClr val="FF0000"/>
                </a:solidFill>
                <a:latin typeface="Arial"/>
                <a:ea typeface="Arial"/>
                <a:cs typeface="Arial"/>
                <a:sym typeface="Arial"/>
              </a:rPr>
              <a:t>Co-Relation in merged data frame</a:t>
            </a:r>
            <a:br>
              <a:rPr b="1" lang="en-US" sz="4400">
                <a:solidFill>
                  <a:srgbClr val="FF0000"/>
                </a:solidFill>
                <a:latin typeface="Arial"/>
                <a:ea typeface="Arial"/>
                <a:cs typeface="Arial"/>
                <a:sym typeface="Arial"/>
              </a:rPr>
            </a:br>
            <a:endParaRPr>
              <a:solidFill>
                <a:srgbClr val="FF0000"/>
              </a:solidFill>
              <a:latin typeface="Arial"/>
              <a:ea typeface="Arial"/>
              <a:cs typeface="Arial"/>
              <a:sym typeface="Arial"/>
            </a:endParaRPr>
          </a:p>
        </p:txBody>
      </p:sp>
      <p:pic>
        <p:nvPicPr>
          <p:cNvPr descr="Square&#10;&#10;Description automatically generated" id="388" name="Google Shape;388;p28"/>
          <p:cNvPicPr preferRelativeResize="0"/>
          <p:nvPr>
            <p:ph idx="1" type="body"/>
          </p:nvPr>
        </p:nvPicPr>
        <p:blipFill rotWithShape="1">
          <a:blip r:embed="rId3">
            <a:alphaModFix/>
          </a:blip>
          <a:srcRect b="0" l="0" r="0" t="0"/>
          <a:stretch/>
        </p:blipFill>
        <p:spPr>
          <a:xfrm>
            <a:off x="4904768" y="1371601"/>
            <a:ext cx="7113491" cy="5486399"/>
          </a:xfrm>
          <a:prstGeom prst="rect">
            <a:avLst/>
          </a:prstGeom>
          <a:noFill/>
          <a:ln>
            <a:noFill/>
          </a:ln>
        </p:spPr>
      </p:pic>
      <p:sp>
        <p:nvSpPr>
          <p:cNvPr id="389" name="Google Shape;389;p28"/>
          <p:cNvSpPr txBox="1"/>
          <p:nvPr/>
        </p:nvSpPr>
        <p:spPr>
          <a:xfrm>
            <a:off x="490194" y="2111604"/>
            <a:ext cx="3205112" cy="2031325"/>
          </a:xfrm>
          <a:prstGeom prst="rect">
            <a:avLst/>
          </a:prstGeom>
          <a:noFill/>
          <a:ln>
            <a:noFill/>
          </a:ln>
        </p:spPr>
        <p:txBody>
          <a:bodyPr anchorCtr="0" anchor="t" bIns="45700" lIns="91425" spcFirstLastPara="1" rIns="91425" wrap="square" tIns="45700">
            <a:spAutoFit/>
          </a:bodyPr>
          <a:lstStyle/>
          <a:p>
            <a:pPr indent="0" lvl="0" marL="91440" marR="83820" rtl="0" algn="just">
              <a:lnSpc>
                <a:spcPct val="100000"/>
              </a:lnSpc>
              <a:spcBef>
                <a:spcPts val="0"/>
              </a:spcBef>
              <a:spcAft>
                <a:spcPts val="0"/>
              </a:spcAft>
              <a:buClr>
                <a:srgbClr val="000000"/>
              </a:buClr>
              <a:buSzPts val="1800"/>
              <a:buFont typeface="Arial"/>
              <a:buNone/>
            </a:pPr>
            <a:r>
              <a:rPr b="0" i="0" lang="en-US" sz="1800" u="none" cap="none" strike="noStrike">
                <a:solidFill>
                  <a:srgbClr val="124F5C"/>
                </a:solidFill>
                <a:latin typeface="Calibri"/>
                <a:ea typeface="Calibri"/>
                <a:cs typeface="Calibri"/>
                <a:sym typeface="Calibri"/>
              </a:rPr>
              <a:t>In this correlation matrix, There is not  a significant relationship between  Rating, Reviews, Size and Installs  with respect to the Sentiment polarity  and Sentiment subjectivity.</a:t>
            </a:r>
            <a:endParaRPr b="0" i="0" sz="1800" u="none" cap="none" strike="noStrike">
              <a:solidFill>
                <a:schemeClr val="dk1"/>
              </a:solidFill>
              <a:latin typeface="Calibri"/>
              <a:ea typeface="Calibri"/>
              <a:cs typeface="Calibri"/>
              <a:sym typeface="Calibri"/>
            </a:endParaRPr>
          </a:p>
        </p:txBody>
      </p:sp>
      <p:sp>
        <p:nvSpPr>
          <p:cNvPr id="390" name="Google Shape;390;p28"/>
          <p:cNvSpPr/>
          <p:nvPr/>
        </p:nvSpPr>
        <p:spPr>
          <a:xfrm>
            <a:off x="166482" y="278960"/>
            <a:ext cx="671718" cy="66930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91" name="Google Shape;391;p28"/>
          <p:cNvPicPr preferRelativeResize="0"/>
          <p:nvPr/>
        </p:nvPicPr>
        <p:blipFill rotWithShape="1">
          <a:blip r:embed="rId5">
            <a:alphaModFix/>
          </a:blip>
          <a:srcRect b="0" l="0" r="0" t="0"/>
          <a:stretch/>
        </p:blipFill>
        <p:spPr>
          <a:xfrm>
            <a:off x="11553286" y="261431"/>
            <a:ext cx="466725" cy="523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9"/>
          <p:cNvSpPr txBox="1"/>
          <p:nvPr>
            <p:ph type="title"/>
          </p:nvPr>
        </p:nvSpPr>
        <p:spPr>
          <a:xfrm>
            <a:off x="2055042" y="365126"/>
            <a:ext cx="9298757" cy="49271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Arial"/>
              <a:buNone/>
            </a:pPr>
            <a:r>
              <a:rPr b="1" lang="en-US" sz="4400">
                <a:solidFill>
                  <a:srgbClr val="FF0000"/>
                </a:solidFill>
                <a:latin typeface="Arial"/>
                <a:ea typeface="Arial"/>
                <a:cs typeface="Arial"/>
                <a:sym typeface="Arial"/>
              </a:rPr>
              <a:t>Challenges Faced</a:t>
            </a:r>
            <a:br>
              <a:rPr b="1" lang="en-US" sz="4400">
                <a:solidFill>
                  <a:schemeClr val="dk1"/>
                </a:solidFill>
              </a:rPr>
            </a:br>
            <a:endParaRPr/>
          </a:p>
        </p:txBody>
      </p:sp>
      <p:sp>
        <p:nvSpPr>
          <p:cNvPr id="397" name="Google Shape;397;p29"/>
          <p:cNvSpPr txBox="1"/>
          <p:nvPr>
            <p:ph idx="1" type="body"/>
          </p:nvPr>
        </p:nvSpPr>
        <p:spPr>
          <a:xfrm>
            <a:off x="838201" y="857840"/>
            <a:ext cx="10690781" cy="3110845"/>
          </a:xfrm>
          <a:prstGeom prst="rect">
            <a:avLst/>
          </a:prstGeom>
          <a:noFill/>
          <a:ln>
            <a:noFill/>
          </a:ln>
        </p:spPr>
        <p:txBody>
          <a:bodyPr anchorCtr="0" anchor="t" bIns="45700" lIns="91425" spcFirstLastPara="1" rIns="91425" wrap="square" tIns="45700">
            <a:normAutofit fontScale="85000" lnSpcReduction="20000"/>
          </a:bodyPr>
          <a:lstStyle/>
          <a:p>
            <a:pPr indent="-457200" lvl="0" marL="469900" rtl="0" algn="just">
              <a:lnSpc>
                <a:spcPct val="100000"/>
              </a:lnSpc>
              <a:spcBef>
                <a:spcPts val="0"/>
              </a:spcBef>
              <a:spcAft>
                <a:spcPts val="0"/>
              </a:spcAft>
              <a:buClr>
                <a:srgbClr val="124F5B"/>
              </a:buClr>
              <a:buSzPct val="100000"/>
              <a:buFont typeface="Arial"/>
              <a:buChar char="❏"/>
            </a:pPr>
            <a:r>
              <a:rPr lang="en-US" sz="2800">
                <a:solidFill>
                  <a:srgbClr val="124F5B"/>
                </a:solidFill>
                <a:latin typeface="Verdana"/>
                <a:ea typeface="Verdana"/>
                <a:cs typeface="Verdana"/>
                <a:sym typeface="Verdana"/>
              </a:rPr>
              <a:t>Reading the dataset and comprehending the problem statement.</a:t>
            </a:r>
            <a:endParaRPr sz="2800">
              <a:latin typeface="Verdana"/>
              <a:ea typeface="Verdana"/>
              <a:cs typeface="Verdana"/>
              <a:sym typeface="Verdana"/>
            </a:endParaRPr>
          </a:p>
          <a:p>
            <a:pPr indent="-457200" lvl="0" marL="469265" marR="10795" rtl="0" algn="just">
              <a:lnSpc>
                <a:spcPct val="114999"/>
              </a:lnSpc>
              <a:spcBef>
                <a:spcPts val="1000"/>
              </a:spcBef>
              <a:spcAft>
                <a:spcPts val="0"/>
              </a:spcAft>
              <a:buClr>
                <a:srgbClr val="124F5B"/>
              </a:buClr>
              <a:buSzPct val="100000"/>
              <a:buFont typeface="Arial"/>
              <a:buChar char="❏"/>
            </a:pPr>
            <a:r>
              <a:rPr lang="en-US" sz="2800">
                <a:solidFill>
                  <a:srgbClr val="124F5B"/>
                </a:solidFill>
                <a:latin typeface="Verdana"/>
                <a:ea typeface="Verdana"/>
                <a:cs typeface="Verdana"/>
                <a:sym typeface="Verdana"/>
              </a:rPr>
              <a:t>Examining the business KPIs for app development and devising a  solution to the problem.</a:t>
            </a:r>
            <a:endParaRPr sz="2800">
              <a:latin typeface="Verdana"/>
              <a:ea typeface="Verdana"/>
              <a:cs typeface="Verdana"/>
              <a:sym typeface="Verdana"/>
            </a:endParaRPr>
          </a:p>
          <a:p>
            <a:pPr indent="-457200" lvl="0" marL="469900" rtl="0" algn="just">
              <a:lnSpc>
                <a:spcPct val="100000"/>
              </a:lnSpc>
              <a:spcBef>
                <a:spcPts val="325"/>
              </a:spcBef>
              <a:spcAft>
                <a:spcPts val="0"/>
              </a:spcAft>
              <a:buClr>
                <a:srgbClr val="124F5B"/>
              </a:buClr>
              <a:buSzPct val="100000"/>
              <a:buFont typeface="Arial"/>
              <a:buChar char="❏"/>
            </a:pPr>
            <a:r>
              <a:rPr lang="en-US" sz="2800">
                <a:solidFill>
                  <a:srgbClr val="124F5B"/>
                </a:solidFill>
                <a:latin typeface="Verdana"/>
                <a:ea typeface="Verdana"/>
                <a:cs typeface="Verdana"/>
                <a:sym typeface="Verdana"/>
              </a:rPr>
              <a:t>Handling the error, duplicate and NaN values in the dataset.</a:t>
            </a:r>
            <a:endParaRPr sz="2800">
              <a:latin typeface="Verdana"/>
              <a:ea typeface="Verdana"/>
              <a:cs typeface="Verdana"/>
              <a:sym typeface="Verdana"/>
            </a:endParaRPr>
          </a:p>
          <a:p>
            <a:pPr indent="-457200" lvl="0" marL="469265" marR="5080" rtl="0" algn="just">
              <a:lnSpc>
                <a:spcPct val="114999"/>
              </a:lnSpc>
              <a:spcBef>
                <a:spcPts val="1000"/>
              </a:spcBef>
              <a:spcAft>
                <a:spcPts val="0"/>
              </a:spcAft>
              <a:buClr>
                <a:srgbClr val="124F5B"/>
              </a:buClr>
              <a:buSzPct val="100000"/>
              <a:buFont typeface="Arial"/>
              <a:buChar char="❏"/>
            </a:pPr>
            <a:r>
              <a:rPr lang="en-US" sz="2800">
                <a:solidFill>
                  <a:srgbClr val="124F5B"/>
                </a:solidFill>
                <a:latin typeface="Verdana"/>
                <a:ea typeface="Verdana"/>
                <a:cs typeface="Verdana"/>
                <a:sym typeface="Verdana"/>
              </a:rPr>
              <a:t>Designing multiple visualizations to summarize the information in  the dataset and successfully communicate the results and trends to  the reader.</a:t>
            </a:r>
            <a:endParaRPr sz="2800">
              <a:latin typeface="Verdana"/>
              <a:ea typeface="Verdana"/>
              <a:cs typeface="Verdana"/>
              <a:sym typeface="Verdana"/>
            </a:endParaRPr>
          </a:p>
          <a:p>
            <a:pPr indent="-77470" lvl="0" marL="228600" rtl="0" algn="l">
              <a:lnSpc>
                <a:spcPct val="90000"/>
              </a:lnSpc>
              <a:spcBef>
                <a:spcPts val="1000"/>
              </a:spcBef>
              <a:spcAft>
                <a:spcPts val="0"/>
              </a:spcAft>
              <a:buClr>
                <a:schemeClr val="dk1"/>
              </a:buClr>
              <a:buSzPct val="100000"/>
              <a:buNone/>
            </a:pPr>
            <a:r>
              <a:t/>
            </a:r>
            <a:endParaRPr/>
          </a:p>
        </p:txBody>
      </p:sp>
      <p:sp>
        <p:nvSpPr>
          <p:cNvPr id="398" name="Google Shape;398;p29"/>
          <p:cNvSpPr/>
          <p:nvPr/>
        </p:nvSpPr>
        <p:spPr>
          <a:xfrm>
            <a:off x="103695" y="4270342"/>
            <a:ext cx="12088305" cy="1480009"/>
          </a:xfrm>
          <a:prstGeom prst="rect">
            <a:avLst/>
          </a:prstGeom>
          <a:blipFill rotWithShape="1">
            <a:blip r:embed="rId3">
              <a:alphaModFix/>
            </a:blip>
            <a:stretch>
              <a:fillRect b="0" l="0" r="0" t="0"/>
            </a:stretch>
          </a:blipFill>
          <a:ln cap="flat" cmpd="sng" w="9525">
            <a:solidFill>
              <a:schemeClr val="dk1"/>
            </a:solidFill>
            <a:prstDash val="solid"/>
            <a:round/>
            <a:headEnd len="sm" w="sm" type="none"/>
            <a:tailEnd len="sm" w="sm" type="none"/>
          </a:ln>
          <a:effectLst>
            <a:reflection blurRad="0" dir="5400000" dist="101600" endA="295" endPos="92000" kx="0" rotWithShape="0" algn="bl" stA="50000" stPos="0" sy="-100000" ky="0"/>
          </a:effectLst>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99" name="Google Shape;399;p29"/>
          <p:cNvPicPr preferRelativeResize="0"/>
          <p:nvPr/>
        </p:nvPicPr>
        <p:blipFill rotWithShape="1">
          <a:blip r:embed="rId4">
            <a:alphaModFix/>
          </a:blip>
          <a:srcRect b="0" l="0" r="0" t="0"/>
          <a:stretch/>
        </p:blipFill>
        <p:spPr>
          <a:xfrm>
            <a:off x="11553286" y="261431"/>
            <a:ext cx="466725" cy="52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type="title"/>
          </p:nvPr>
        </p:nvSpPr>
        <p:spPr>
          <a:xfrm>
            <a:off x="1722268" y="88778"/>
            <a:ext cx="8913181" cy="117185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i="0" lang="en-US" sz="4400" u="none" cap="none" strike="noStrike">
                <a:solidFill>
                  <a:srgbClr val="FF0000"/>
                </a:solidFill>
                <a:latin typeface="Arial"/>
                <a:ea typeface="Arial"/>
                <a:cs typeface="Arial"/>
                <a:sym typeface="Arial"/>
              </a:rPr>
              <a:t>                Introduction</a:t>
            </a:r>
            <a:br>
              <a:rPr lang="en-US" sz="4400">
                <a:solidFill>
                  <a:srgbClr val="FF0000"/>
                </a:solidFill>
              </a:rPr>
            </a:br>
            <a:endParaRPr>
              <a:solidFill>
                <a:srgbClr val="FF0000"/>
              </a:solidFill>
            </a:endParaRPr>
          </a:p>
        </p:txBody>
      </p:sp>
      <p:grpSp>
        <p:nvGrpSpPr>
          <p:cNvPr id="114" name="Google Shape;114;p3"/>
          <p:cNvGrpSpPr/>
          <p:nvPr/>
        </p:nvGrpSpPr>
        <p:grpSpPr>
          <a:xfrm>
            <a:off x="1556550" y="88777"/>
            <a:ext cx="1097356" cy="905095"/>
            <a:chOff x="478536" y="263652"/>
            <a:chExt cx="809244" cy="809244"/>
          </a:xfrm>
        </p:grpSpPr>
        <p:sp>
          <p:nvSpPr>
            <p:cNvPr id="115" name="Google Shape;115;p3"/>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 name="Google Shape;116;p3"/>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17" name="Google Shape;117;p3"/>
          <p:cNvPicPr preferRelativeResize="0"/>
          <p:nvPr/>
        </p:nvPicPr>
        <p:blipFill rotWithShape="1">
          <a:blip r:embed="rId5">
            <a:alphaModFix/>
          </a:blip>
          <a:srcRect b="0" l="0" r="0" t="0"/>
          <a:stretch/>
        </p:blipFill>
        <p:spPr>
          <a:xfrm>
            <a:off x="11544345" y="139777"/>
            <a:ext cx="466725" cy="523875"/>
          </a:xfrm>
          <a:prstGeom prst="rect">
            <a:avLst/>
          </a:prstGeom>
          <a:noFill/>
          <a:ln>
            <a:noFill/>
          </a:ln>
        </p:spPr>
      </p:pic>
      <p:sp>
        <p:nvSpPr>
          <p:cNvPr id="118" name="Google Shape;118;p3"/>
          <p:cNvSpPr txBox="1"/>
          <p:nvPr>
            <p:ph idx="1" type="body"/>
          </p:nvPr>
        </p:nvSpPr>
        <p:spPr>
          <a:xfrm>
            <a:off x="674703" y="1260079"/>
            <a:ext cx="10797466" cy="5271991"/>
          </a:xfrm>
          <a:prstGeom prst="rect">
            <a:avLst/>
          </a:prstGeom>
          <a:blipFill rotWithShape="1">
            <a:blip r:embed="rId6">
              <a:alphaModFix/>
            </a:blip>
            <a:stretch>
              <a:fillRect b="0" l="0" r="0" t="0"/>
            </a:stretch>
          </a:blipFill>
          <a:ln>
            <a:noFill/>
          </a:ln>
        </p:spPr>
        <p:txBody>
          <a:bodyPr anchorCtr="0" anchor="t" bIns="0" lIns="0" spcFirstLastPara="1" rIns="0" wrap="square" tIns="0">
            <a:normAutofit fontScale="62500" lnSpcReduction="20000"/>
          </a:bodyPr>
          <a:lstStyle/>
          <a:p>
            <a:pPr indent="-228600" lvl="0" marL="228600" rtl="0" algn="l">
              <a:lnSpc>
                <a:spcPct val="90000"/>
              </a:lnSpc>
              <a:spcBef>
                <a:spcPts val="0"/>
              </a:spcBef>
              <a:spcAft>
                <a:spcPts val="0"/>
              </a:spcAft>
              <a:buClr>
                <a:schemeClr val="dk1"/>
              </a:buClr>
              <a:buSzPct val="100000"/>
              <a:buChar char="•"/>
            </a:pPr>
            <a:r>
              <a:rPr b="0" lang="en-US" sz="2800" strike="noStrike">
                <a:latin typeface="Arial"/>
                <a:ea typeface="Arial"/>
                <a:cs typeface="Arial"/>
                <a:sym typeface="Arial"/>
              </a:rPr>
              <a:t>Android is the most popular operating system in the world, with over 2.5 billion active users spanning over 190 countries</a:t>
            </a:r>
            <a:r>
              <a:rPr b="0" lang="en-US" sz="2800" strike="noStrike">
                <a:solidFill>
                  <a:srgbClr val="1E4E79"/>
                </a:solidFill>
                <a:latin typeface="Arial"/>
                <a:ea typeface="Arial"/>
                <a:cs typeface="Arial"/>
                <a:sym typeface="Arial"/>
              </a:rPr>
              <a:t>.</a:t>
            </a:r>
            <a:endParaRPr/>
          </a:p>
          <a:p>
            <a:pPr indent="-111125" lvl="0" marL="216000" rtl="0" algn="just">
              <a:lnSpc>
                <a:spcPct val="100000"/>
              </a:lnSpc>
              <a:spcBef>
                <a:spcPts val="1000"/>
              </a:spcBef>
              <a:spcAft>
                <a:spcPts val="0"/>
              </a:spcAft>
              <a:buClr>
                <a:srgbClr val="000000"/>
              </a:buClr>
              <a:buSzPct val="100000"/>
              <a:buFont typeface="Arial"/>
              <a:buChar char="•"/>
            </a:pPr>
            <a:r>
              <a:rPr b="0" lang="en-US" sz="2800" strike="noStrike">
                <a:latin typeface="Arial"/>
                <a:ea typeface="Arial"/>
                <a:cs typeface="Arial"/>
                <a:sym typeface="Arial"/>
              </a:rPr>
              <a:t>Google Play was launched on March 6, 2012, bringing together Android Market marking a shift in Google's digital distribution strategy .</a:t>
            </a:r>
            <a:endParaRPr b="0" sz="2800" strike="noStrike">
              <a:latin typeface="Arial"/>
              <a:ea typeface="Arial"/>
              <a:cs typeface="Arial"/>
              <a:sym typeface="Arial"/>
            </a:endParaRPr>
          </a:p>
          <a:p>
            <a:pPr indent="-111125" lvl="0" marL="216000" rtl="0" algn="just">
              <a:lnSpc>
                <a:spcPct val="100000"/>
              </a:lnSpc>
              <a:spcBef>
                <a:spcPts val="1000"/>
              </a:spcBef>
              <a:spcAft>
                <a:spcPts val="0"/>
              </a:spcAft>
              <a:buClr>
                <a:srgbClr val="000000"/>
              </a:buClr>
              <a:buSzPct val="100000"/>
              <a:buFont typeface="Arial"/>
              <a:buChar char="•"/>
            </a:pPr>
            <a:r>
              <a:rPr b="0" lang="en-US" sz="2800" strike="noStrike">
                <a:latin typeface="Arial"/>
                <a:ea typeface="Arial"/>
                <a:cs typeface="Arial"/>
                <a:sym typeface="Arial"/>
              </a:rPr>
              <a:t> Android is the dominant mobile operating system today more than 85% of all mobile devices running Google’s OS. The Google Play Store is the largest and most popular Android app store. </a:t>
            </a:r>
            <a:endParaRPr sz="2800">
              <a:latin typeface="Arial"/>
              <a:ea typeface="Arial"/>
              <a:cs typeface="Arial"/>
              <a:sym typeface="Arial"/>
            </a:endParaRPr>
          </a:p>
          <a:p>
            <a:pPr indent="-111125" lvl="0" marL="216000" rtl="0" algn="just">
              <a:lnSpc>
                <a:spcPct val="100000"/>
              </a:lnSpc>
              <a:spcBef>
                <a:spcPts val="1000"/>
              </a:spcBef>
              <a:spcAft>
                <a:spcPts val="0"/>
              </a:spcAft>
              <a:buClr>
                <a:srgbClr val="000000"/>
              </a:buClr>
              <a:buSzPct val="100000"/>
              <a:buFont typeface="Arial"/>
              <a:buChar char="•"/>
            </a:pPr>
            <a:r>
              <a:rPr b="0" lang="en-US" sz="2800" strike="noStrike">
                <a:latin typeface="Arial"/>
                <a:ea typeface="Arial"/>
                <a:cs typeface="Arial"/>
                <a:sym typeface="Arial"/>
              </a:rPr>
              <a:t>There are more than 3.04 million apps found on Google Play Store.</a:t>
            </a:r>
            <a:endParaRPr/>
          </a:p>
          <a:p>
            <a:pPr indent="-111125" lvl="0" marL="216000" rtl="0" algn="just">
              <a:lnSpc>
                <a:spcPct val="100000"/>
              </a:lnSpc>
              <a:spcBef>
                <a:spcPts val="1000"/>
              </a:spcBef>
              <a:spcAft>
                <a:spcPts val="0"/>
              </a:spcAft>
              <a:buClr>
                <a:srgbClr val="000000"/>
              </a:buClr>
              <a:buSzPct val="100000"/>
              <a:buFont typeface="Arial"/>
              <a:buChar char="•"/>
            </a:pPr>
            <a:r>
              <a:rPr lang="en-US" sz="2800">
                <a:latin typeface="Arial"/>
                <a:ea typeface="Arial"/>
                <a:cs typeface="Arial"/>
                <a:sym typeface="Arial"/>
              </a:rPr>
              <a:t> </a:t>
            </a:r>
            <a:r>
              <a:rPr b="0" lang="en-US" sz="2800" strike="noStrike">
                <a:latin typeface="Arial"/>
                <a:ea typeface="Arial"/>
                <a:cs typeface="Arial"/>
                <a:sym typeface="Arial"/>
              </a:rPr>
              <a:t>The Play Store apps data has enormous potential to drive app-making businesses to success.</a:t>
            </a:r>
            <a:endParaRPr sz="2800">
              <a:latin typeface="Arial"/>
              <a:ea typeface="Arial"/>
              <a:cs typeface="Arial"/>
              <a:sym typeface="Arial"/>
            </a:endParaRPr>
          </a:p>
          <a:p>
            <a:pPr indent="-111125" lvl="0" marL="216000" rtl="0" algn="just">
              <a:lnSpc>
                <a:spcPct val="100000"/>
              </a:lnSpc>
              <a:spcBef>
                <a:spcPts val="1000"/>
              </a:spcBef>
              <a:spcAft>
                <a:spcPts val="0"/>
              </a:spcAft>
              <a:buClr>
                <a:srgbClr val="000000"/>
              </a:buClr>
              <a:buSzPct val="100000"/>
              <a:buFont typeface="Arial"/>
              <a:buChar char="•"/>
            </a:pPr>
            <a:r>
              <a:rPr b="0" lang="en-US" sz="2800" strike="noStrike">
                <a:latin typeface="Arial"/>
                <a:ea typeface="Arial"/>
                <a:cs typeface="Arial"/>
                <a:sym typeface="Arial"/>
              </a:rPr>
              <a:t>Actionable insights can be drawn for developers to work on and capture the Android market.</a:t>
            </a:r>
            <a:r>
              <a:rPr lang="en-US" sz="2800">
                <a:latin typeface="Arial"/>
                <a:ea typeface="Arial"/>
                <a:cs typeface="Arial"/>
                <a:sym typeface="Arial"/>
              </a:rPr>
              <a:t> </a:t>
            </a:r>
            <a:r>
              <a:rPr b="0" lang="en-US" sz="2800" strike="noStrike">
                <a:latin typeface="Arial"/>
                <a:ea typeface="Arial"/>
                <a:cs typeface="Arial"/>
                <a:sym typeface="Arial"/>
              </a:rPr>
              <a:t>The main goal of our project is-</a:t>
            </a:r>
            <a:endParaRPr b="0" sz="2800" strike="noStrike">
              <a:latin typeface="Arial"/>
              <a:ea typeface="Arial"/>
              <a:cs typeface="Arial"/>
              <a:sym typeface="Arial"/>
            </a:endParaRPr>
          </a:p>
          <a:p>
            <a:pPr indent="-343080" lvl="0" marL="343080" rtl="0" algn="just">
              <a:lnSpc>
                <a:spcPct val="100000"/>
              </a:lnSpc>
              <a:spcBef>
                <a:spcPts val="1000"/>
              </a:spcBef>
              <a:spcAft>
                <a:spcPts val="0"/>
              </a:spcAft>
              <a:buClr>
                <a:srgbClr val="000000"/>
              </a:buClr>
              <a:buSzPct val="100000"/>
              <a:buFont typeface="Arial"/>
              <a:buAutoNum type="arabicParenR"/>
            </a:pPr>
            <a:r>
              <a:rPr b="0" lang="en-US" sz="2800" strike="noStrike">
                <a:latin typeface="Arial"/>
                <a:ea typeface="Arial"/>
                <a:cs typeface="Arial"/>
                <a:sym typeface="Arial"/>
              </a:rPr>
              <a:t>The purpose of our project is to gather and analyze detailed information on apps in the Google Play Store in order to provide insights on app features and the current state of the Android app market.      </a:t>
            </a:r>
            <a:endParaRPr b="0" sz="2800" strike="noStrike">
              <a:latin typeface="Arial"/>
              <a:ea typeface="Arial"/>
              <a:cs typeface="Arial"/>
              <a:sym typeface="Arial"/>
            </a:endParaRPr>
          </a:p>
          <a:p>
            <a:pPr indent="-343080" lvl="0" marL="343080" rtl="0" algn="just">
              <a:lnSpc>
                <a:spcPct val="100000"/>
              </a:lnSpc>
              <a:spcBef>
                <a:spcPts val="1000"/>
              </a:spcBef>
              <a:spcAft>
                <a:spcPts val="0"/>
              </a:spcAft>
              <a:buClr>
                <a:srgbClr val="000000"/>
              </a:buClr>
              <a:buSzPct val="100000"/>
              <a:buAutoNum type="arabicParenR"/>
            </a:pPr>
            <a:r>
              <a:rPr b="0" lang="en-US" sz="2800" strike="noStrike">
                <a:latin typeface="Arial"/>
                <a:ea typeface="Arial"/>
                <a:cs typeface="Arial"/>
                <a:sym typeface="Arial"/>
              </a:rPr>
              <a:t> The Objective of the project to Explore and analyze the data to discover key factors responsible for app engagement and success.</a:t>
            </a:r>
            <a:endParaRPr/>
          </a:p>
          <a:p>
            <a:pPr indent="-343080" lvl="0" marL="343080" rtl="0" algn="just">
              <a:lnSpc>
                <a:spcPct val="100000"/>
              </a:lnSpc>
              <a:spcBef>
                <a:spcPts val="1000"/>
              </a:spcBef>
              <a:spcAft>
                <a:spcPts val="0"/>
              </a:spcAft>
              <a:buClr>
                <a:srgbClr val="000000"/>
              </a:buClr>
              <a:buSzPct val="100000"/>
              <a:buAutoNum type="arabicParenR"/>
            </a:pPr>
            <a:r>
              <a:rPr lang="en-US">
                <a:latin typeface="Arial"/>
                <a:ea typeface="Arial"/>
                <a:cs typeface="Arial"/>
                <a:sym typeface="Arial"/>
              </a:rPr>
              <a:t> The paly store apps data has emormnous potential to drive app –making businesses to success.Actionable insights can be drawn for developers  to work on and capture the Android  market .Each app has value for category ,rating ,size ,and more .Another data set  contains customers reviews of the android apps .Explore and analyse the data to discover key factors responsible for app</a:t>
            </a:r>
            <a:endParaRPr b="0" sz="2800" strike="noStrike">
              <a:latin typeface="Arial"/>
              <a:ea typeface="Arial"/>
              <a:cs typeface="Arial"/>
              <a:sym typeface="Arial"/>
            </a:endParaRPr>
          </a:p>
          <a:p>
            <a:pPr indent="-231955" lvl="0" marL="343080" rtl="0" algn="just">
              <a:lnSpc>
                <a:spcPct val="100000"/>
              </a:lnSpc>
              <a:spcBef>
                <a:spcPts val="1000"/>
              </a:spcBef>
              <a:spcAft>
                <a:spcPts val="0"/>
              </a:spcAft>
              <a:buClr>
                <a:srgbClr val="000000"/>
              </a:buClr>
              <a:buSzPct val="100000"/>
              <a:buNone/>
            </a:pPr>
            <a:r>
              <a:t/>
            </a:r>
            <a:endParaRPr b="0" sz="2800" strike="noStrike">
              <a:latin typeface="Arial"/>
              <a:ea typeface="Arial"/>
              <a:cs typeface="Arial"/>
              <a:sym typeface="Arial"/>
            </a:endParaRPr>
          </a:p>
          <a:p>
            <a:pPr indent="0" lvl="0" marL="216000" rtl="0" algn="just">
              <a:lnSpc>
                <a:spcPct val="100000"/>
              </a:lnSpc>
              <a:spcBef>
                <a:spcPts val="1000"/>
              </a:spcBef>
              <a:spcAft>
                <a:spcPts val="0"/>
              </a:spcAft>
              <a:buClr>
                <a:srgbClr val="000000"/>
              </a:buClr>
              <a:buSzPct val="100000"/>
              <a:buFont typeface="Arial"/>
              <a:buNone/>
            </a:pPr>
            <a:r>
              <a:t/>
            </a:r>
            <a:endParaRPr b="0" strike="noStrike">
              <a:solidFill>
                <a:srgbClr val="000000"/>
              </a:solidFill>
              <a:latin typeface="Arial"/>
              <a:ea typeface="Arial"/>
              <a:cs typeface="Arial"/>
              <a:sym typeface="Arial"/>
            </a:endParaRPr>
          </a:p>
          <a:p>
            <a:pPr indent="-117475" lvl="0" marL="228600" rtl="0" algn="l">
              <a:lnSpc>
                <a:spcPct val="90000"/>
              </a:lnSpc>
              <a:spcBef>
                <a:spcPts val="1000"/>
              </a:spcBef>
              <a:spcAft>
                <a:spcPts val="0"/>
              </a:spcAft>
              <a:buClr>
                <a:schemeClr val="dk1"/>
              </a:buClr>
              <a:buSzPct val="100000"/>
              <a:buNone/>
            </a:pPr>
            <a:r>
              <a:t/>
            </a:r>
            <a:endParaRPr b="0" sz="2800" strike="noStrike">
              <a:solidFill>
                <a:srgbClr val="1E4E79"/>
              </a:solidFill>
              <a:latin typeface="Verdana"/>
              <a:ea typeface="Verdana"/>
              <a:cs typeface="Verdana"/>
              <a:sym typeface="Verdana"/>
            </a:endParaRPr>
          </a:p>
          <a:p>
            <a:pPr indent="-11747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txBox="1"/>
          <p:nvPr>
            <p:ph type="title"/>
          </p:nvPr>
        </p:nvSpPr>
        <p:spPr>
          <a:xfrm>
            <a:off x="3091991" y="383980"/>
            <a:ext cx="5769205" cy="68507"/>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Arial"/>
              <a:buNone/>
            </a:pPr>
            <a:r>
              <a:rPr b="1" lang="en-US" sz="4000">
                <a:solidFill>
                  <a:srgbClr val="FF0000"/>
                </a:solidFill>
                <a:latin typeface="Arial"/>
                <a:ea typeface="Arial"/>
                <a:cs typeface="Arial"/>
                <a:sym typeface="Arial"/>
              </a:rPr>
              <a:t>Conclusion’s</a:t>
            </a:r>
            <a:endParaRPr sz="4000">
              <a:solidFill>
                <a:srgbClr val="FF0000"/>
              </a:solidFill>
            </a:endParaRPr>
          </a:p>
        </p:txBody>
      </p:sp>
      <p:sp>
        <p:nvSpPr>
          <p:cNvPr id="405" name="Google Shape;405;p30"/>
          <p:cNvSpPr txBox="1"/>
          <p:nvPr>
            <p:ph idx="1" type="body"/>
          </p:nvPr>
        </p:nvSpPr>
        <p:spPr>
          <a:xfrm>
            <a:off x="707011" y="735291"/>
            <a:ext cx="10916238" cy="5441672"/>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just">
              <a:lnSpc>
                <a:spcPct val="90000"/>
              </a:lnSpc>
              <a:spcBef>
                <a:spcPts val="0"/>
              </a:spcBef>
              <a:spcAft>
                <a:spcPts val="0"/>
              </a:spcAft>
              <a:buClr>
                <a:srgbClr val="212121"/>
              </a:buClr>
              <a:buSzPct val="100000"/>
              <a:buFont typeface="Calibri"/>
              <a:buAutoNum type="arabicPeriod"/>
            </a:pPr>
            <a:r>
              <a:rPr b="0" i="0" lang="en-US">
                <a:solidFill>
                  <a:srgbClr val="212121"/>
                </a:solidFill>
                <a:latin typeface="Roboto"/>
                <a:ea typeface="Roboto"/>
                <a:cs typeface="Roboto"/>
                <a:sym typeface="Roboto"/>
              </a:rPr>
              <a:t>Rating is very important factor for installation of apps as user mostly like to watch rating before using app. so developer should also work on updating their content as per the ratings.</a:t>
            </a:r>
            <a:endParaRPr/>
          </a:p>
          <a:p>
            <a:pPr indent="-228600" lvl="0" marL="228600" rtl="0" algn="just">
              <a:lnSpc>
                <a:spcPct val="90000"/>
              </a:lnSpc>
              <a:spcBef>
                <a:spcPts val="1000"/>
              </a:spcBef>
              <a:spcAft>
                <a:spcPts val="0"/>
              </a:spcAft>
              <a:buClr>
                <a:srgbClr val="212121"/>
              </a:buClr>
              <a:buSzPct val="100000"/>
              <a:buFont typeface="Calibri"/>
              <a:buAutoNum type="arabicPeriod"/>
            </a:pPr>
            <a:r>
              <a:rPr b="0" i="0" lang="en-US">
                <a:solidFill>
                  <a:srgbClr val="212121"/>
                </a:solidFill>
                <a:latin typeface="Roboto"/>
                <a:ea typeface="Roboto"/>
                <a:cs typeface="Roboto"/>
                <a:sym typeface="Roboto"/>
              </a:rPr>
              <a:t>From all above we analyze rating and installation are related, so owners should encourage to write review of their app.</a:t>
            </a:r>
            <a:endParaRPr/>
          </a:p>
          <a:p>
            <a:pPr indent="-228600" lvl="0" marL="228600" rtl="0" algn="just">
              <a:lnSpc>
                <a:spcPct val="90000"/>
              </a:lnSpc>
              <a:spcBef>
                <a:spcPts val="1000"/>
              </a:spcBef>
              <a:spcAft>
                <a:spcPts val="0"/>
              </a:spcAft>
              <a:buClr>
                <a:srgbClr val="212121"/>
              </a:buClr>
              <a:buSzPct val="100000"/>
              <a:buFont typeface="Calibri"/>
              <a:buAutoNum type="arabicPeriod"/>
            </a:pPr>
            <a:r>
              <a:rPr b="0" i="0" lang="en-US">
                <a:solidFill>
                  <a:srgbClr val="212121"/>
                </a:solidFill>
                <a:latin typeface="Roboto"/>
                <a:ea typeface="Roboto"/>
                <a:cs typeface="Roboto"/>
                <a:sym typeface="Roboto"/>
              </a:rPr>
              <a:t>Number of installation of free app is more compared to Paid app, so developer can also consider this point for high reach.</a:t>
            </a:r>
            <a:endParaRPr/>
          </a:p>
          <a:p>
            <a:pPr indent="-228600" lvl="0" marL="228600" rtl="0" algn="just">
              <a:lnSpc>
                <a:spcPct val="90000"/>
              </a:lnSpc>
              <a:spcBef>
                <a:spcPts val="1000"/>
              </a:spcBef>
              <a:spcAft>
                <a:spcPts val="0"/>
              </a:spcAft>
              <a:buClr>
                <a:srgbClr val="212121"/>
              </a:buClr>
              <a:buSzPct val="100000"/>
              <a:buFont typeface="Calibri"/>
              <a:buAutoNum type="arabicPeriod"/>
            </a:pPr>
            <a:r>
              <a:rPr b="0" i="0" lang="en-US">
                <a:solidFill>
                  <a:srgbClr val="212121"/>
                </a:solidFill>
                <a:latin typeface="Roboto"/>
                <a:ea typeface="Roboto"/>
                <a:cs typeface="Roboto"/>
                <a:sym typeface="Roboto"/>
              </a:rPr>
              <a:t>They need to focus on updating their apps regularly as it attract more people.</a:t>
            </a:r>
            <a:endParaRPr/>
          </a:p>
          <a:p>
            <a:pPr indent="-228600" lvl="0" marL="228600" rtl="0" algn="just">
              <a:lnSpc>
                <a:spcPct val="90000"/>
              </a:lnSpc>
              <a:spcBef>
                <a:spcPts val="1000"/>
              </a:spcBef>
              <a:spcAft>
                <a:spcPts val="0"/>
              </a:spcAft>
              <a:buClr>
                <a:srgbClr val="212121"/>
              </a:buClr>
              <a:buSzPct val="100000"/>
              <a:buFont typeface="Calibri"/>
              <a:buAutoNum type="arabicPeriod"/>
            </a:pPr>
            <a:r>
              <a:rPr b="0" i="0" lang="en-US">
                <a:solidFill>
                  <a:srgbClr val="212121"/>
                </a:solidFill>
                <a:latin typeface="Roboto"/>
                <a:ea typeface="Roboto"/>
                <a:cs typeface="Roboto"/>
                <a:sym typeface="Roboto"/>
              </a:rPr>
              <a:t>More installation of app in game app ,followed by communication ,productivity so if one can thinking to developer an app will go for these.</a:t>
            </a:r>
            <a:endParaRPr/>
          </a:p>
          <a:p>
            <a:pPr indent="-228600" lvl="0" marL="228600" rtl="0" algn="just">
              <a:lnSpc>
                <a:spcPct val="90000"/>
              </a:lnSpc>
              <a:spcBef>
                <a:spcPts val="1000"/>
              </a:spcBef>
              <a:spcAft>
                <a:spcPts val="0"/>
              </a:spcAft>
              <a:buClr>
                <a:srgbClr val="212121"/>
              </a:buClr>
              <a:buSzPct val="100000"/>
              <a:buFont typeface="Calibri"/>
              <a:buAutoNum type="arabicPeriod"/>
            </a:pPr>
            <a:r>
              <a:rPr b="0" i="0" lang="en-US">
                <a:solidFill>
                  <a:srgbClr val="212121"/>
                </a:solidFill>
                <a:latin typeface="Roboto"/>
                <a:ea typeface="Roboto"/>
                <a:cs typeface="Roboto"/>
                <a:sym typeface="Roboto"/>
              </a:rPr>
              <a:t>We can also see social media app is almost free, so keeping social media app free may be a great advantages over others.</a:t>
            </a:r>
            <a:endParaRPr/>
          </a:p>
          <a:p>
            <a:pPr indent="-228600" lvl="0" marL="228600" rtl="0" algn="just">
              <a:lnSpc>
                <a:spcPct val="90000"/>
              </a:lnSpc>
              <a:spcBef>
                <a:spcPts val="1000"/>
              </a:spcBef>
              <a:spcAft>
                <a:spcPts val="0"/>
              </a:spcAft>
              <a:buClr>
                <a:srgbClr val="212121"/>
              </a:buClr>
              <a:buSzPct val="100000"/>
              <a:buFont typeface="Calibri"/>
              <a:buAutoNum type="arabicPeriod"/>
            </a:pPr>
            <a:r>
              <a:rPr b="0" i="0" lang="en-US">
                <a:solidFill>
                  <a:srgbClr val="212121"/>
                </a:solidFill>
                <a:latin typeface="Roboto"/>
                <a:ea typeface="Roboto"/>
                <a:cs typeface="Roboto"/>
                <a:sym typeface="Roboto"/>
              </a:rPr>
              <a:t>App category like events and beauty have not much reach, so one can also keep this consideration.</a:t>
            </a:r>
            <a:endParaRPr/>
          </a:p>
          <a:p>
            <a:pPr indent="-228600" lvl="0" marL="228600" rtl="0" algn="just">
              <a:lnSpc>
                <a:spcPct val="90000"/>
              </a:lnSpc>
              <a:spcBef>
                <a:spcPts val="1000"/>
              </a:spcBef>
              <a:spcAft>
                <a:spcPts val="0"/>
              </a:spcAft>
              <a:buClr>
                <a:srgbClr val="212121"/>
              </a:buClr>
              <a:buSzPct val="100000"/>
              <a:buFont typeface="Calibri"/>
              <a:buAutoNum type="arabicPeriod"/>
            </a:pPr>
            <a:r>
              <a:rPr b="0" i="0" lang="en-US">
                <a:solidFill>
                  <a:srgbClr val="212121"/>
                </a:solidFill>
                <a:latin typeface="Roboto"/>
                <a:ea typeface="Roboto"/>
                <a:cs typeface="Roboto"/>
                <a:sym typeface="Roboto"/>
              </a:rPr>
              <a:t>Most of the apps are downloaded by teens, so users of other age category, must also be encouraged to install the apps.</a:t>
            </a:r>
            <a:endParaRPr/>
          </a:p>
          <a:p>
            <a:pPr indent="-228600" lvl="0" marL="228600" rtl="0" algn="just">
              <a:lnSpc>
                <a:spcPct val="90000"/>
              </a:lnSpc>
              <a:spcBef>
                <a:spcPts val="1000"/>
              </a:spcBef>
              <a:spcAft>
                <a:spcPts val="0"/>
              </a:spcAft>
              <a:buClr>
                <a:srgbClr val="212121"/>
              </a:buClr>
              <a:buSzPct val="100000"/>
              <a:buFont typeface="Calibri"/>
              <a:buAutoNum type="arabicPeriod"/>
            </a:pPr>
            <a:r>
              <a:rPr b="0" i="0" lang="en-US">
                <a:solidFill>
                  <a:srgbClr val="212121"/>
                </a:solidFill>
                <a:latin typeface="Roboto"/>
                <a:ea typeface="Roboto"/>
                <a:cs typeface="Roboto"/>
                <a:sym typeface="Roboto"/>
              </a:rPr>
              <a:t>From our above analysis we conclude that sentiments of the user keep varying, so owner need to keep updating their app regularly basis on user feedback.</a:t>
            </a:r>
            <a:endParaRPr/>
          </a:p>
          <a:p>
            <a:pPr indent="0" lvl="0" marL="0" rtl="0" algn="just">
              <a:lnSpc>
                <a:spcPct val="90000"/>
              </a:lnSpc>
              <a:spcBef>
                <a:spcPts val="1000"/>
              </a:spcBef>
              <a:spcAft>
                <a:spcPts val="0"/>
              </a:spcAft>
              <a:buClr>
                <a:schemeClr val="dk1"/>
              </a:buClr>
              <a:buSzPct val="100000"/>
              <a:buNone/>
            </a:pPr>
            <a:r>
              <a:t/>
            </a:r>
            <a:endParaRPr b="0" i="0">
              <a:solidFill>
                <a:srgbClr val="212121"/>
              </a:solidFill>
              <a:latin typeface="Roboto"/>
              <a:ea typeface="Roboto"/>
              <a:cs typeface="Roboto"/>
              <a:sym typeface="Roboto"/>
            </a:endParaRPr>
          </a:p>
          <a:p>
            <a:pPr indent="-90804" lvl="0" marL="228600" rtl="0" algn="l">
              <a:lnSpc>
                <a:spcPct val="90000"/>
              </a:lnSpc>
              <a:spcBef>
                <a:spcPts val="1000"/>
              </a:spcBef>
              <a:spcAft>
                <a:spcPts val="0"/>
              </a:spcAft>
              <a:buClr>
                <a:schemeClr val="dk1"/>
              </a:buClr>
              <a:buSzPct val="100000"/>
              <a:buNone/>
            </a:pPr>
            <a:r>
              <a:t/>
            </a:r>
            <a:endParaRPr/>
          </a:p>
        </p:txBody>
      </p:sp>
      <p:pic>
        <p:nvPicPr>
          <p:cNvPr id="406" name="Google Shape;406;p30"/>
          <p:cNvPicPr preferRelativeResize="0"/>
          <p:nvPr/>
        </p:nvPicPr>
        <p:blipFill rotWithShape="1">
          <a:blip r:embed="rId3">
            <a:alphaModFix/>
          </a:blip>
          <a:srcRect b="0" l="0" r="0" t="0"/>
          <a:stretch/>
        </p:blipFill>
        <p:spPr>
          <a:xfrm>
            <a:off x="11553286" y="261431"/>
            <a:ext cx="466725" cy="523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31"/>
          <p:cNvPicPr preferRelativeResize="0"/>
          <p:nvPr>
            <p:ph idx="1" type="body"/>
          </p:nvPr>
        </p:nvPicPr>
        <p:blipFill rotWithShape="1">
          <a:blip r:embed="rId3">
            <a:alphaModFix/>
          </a:blip>
          <a:srcRect b="0" l="0" r="0" t="0"/>
          <a:stretch/>
        </p:blipFill>
        <p:spPr>
          <a:xfrm>
            <a:off x="2536152" y="722891"/>
            <a:ext cx="7119696" cy="5667969"/>
          </a:xfrm>
          <a:prstGeom prst="rect">
            <a:avLst/>
          </a:prstGeom>
          <a:noFill/>
          <a:ln>
            <a:noFill/>
          </a:ln>
        </p:spPr>
      </p:pic>
      <p:pic>
        <p:nvPicPr>
          <p:cNvPr id="412" name="Google Shape;412;p31"/>
          <p:cNvPicPr preferRelativeResize="0"/>
          <p:nvPr/>
        </p:nvPicPr>
        <p:blipFill rotWithShape="1">
          <a:blip r:embed="rId4">
            <a:alphaModFix/>
          </a:blip>
          <a:srcRect b="0" l="0" r="0" t="0"/>
          <a:stretch/>
        </p:blipFill>
        <p:spPr>
          <a:xfrm>
            <a:off x="11553286" y="261431"/>
            <a:ext cx="466725" cy="52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ph type="title"/>
          </p:nvPr>
        </p:nvSpPr>
        <p:spPr>
          <a:xfrm>
            <a:off x="1065321" y="365126"/>
            <a:ext cx="5166804" cy="31591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lang="en-US">
                <a:solidFill>
                  <a:srgbClr val="FF0000"/>
                </a:solidFill>
                <a:latin typeface="Arial"/>
                <a:ea typeface="Arial"/>
                <a:cs typeface="Arial"/>
                <a:sym typeface="Arial"/>
              </a:rPr>
              <a:t>  Problem statements</a:t>
            </a:r>
            <a:r>
              <a:rPr lang="en-US">
                <a:latin typeface="Arial"/>
                <a:ea typeface="Arial"/>
                <a:cs typeface="Arial"/>
                <a:sym typeface="Arial"/>
              </a:rPr>
              <a:t>:</a:t>
            </a:r>
            <a:endParaRPr>
              <a:latin typeface="Arial"/>
              <a:ea typeface="Arial"/>
              <a:cs typeface="Arial"/>
              <a:sym typeface="Arial"/>
            </a:endParaRPr>
          </a:p>
        </p:txBody>
      </p:sp>
      <p:sp>
        <p:nvSpPr>
          <p:cNvPr id="124" name="Google Shape;124;p4"/>
          <p:cNvSpPr txBox="1"/>
          <p:nvPr>
            <p:ph idx="1" type="body"/>
          </p:nvPr>
        </p:nvSpPr>
        <p:spPr>
          <a:xfrm>
            <a:off x="506027" y="1020932"/>
            <a:ext cx="10573305" cy="5770485"/>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124F5B"/>
              </a:buClr>
              <a:buSzPct val="100000"/>
              <a:buFont typeface="Noto Sans Symbols"/>
              <a:buChar char="❑"/>
            </a:pPr>
            <a:r>
              <a:rPr lang="en-US" sz="2800">
                <a:solidFill>
                  <a:srgbClr val="124F5B"/>
                </a:solidFill>
                <a:latin typeface="Verdana"/>
                <a:ea typeface="Verdana"/>
                <a:cs typeface="Verdana"/>
                <a:sym typeface="Verdana"/>
              </a:rPr>
              <a:t>Two datasets are provided, one with </a:t>
            </a:r>
            <a:r>
              <a:rPr b="1" lang="en-US" sz="2800">
                <a:solidFill>
                  <a:srgbClr val="124F5B"/>
                </a:solidFill>
                <a:latin typeface="Verdana"/>
                <a:ea typeface="Verdana"/>
                <a:cs typeface="Verdana"/>
                <a:sym typeface="Verdana"/>
              </a:rPr>
              <a:t>basic information </a:t>
            </a:r>
            <a:r>
              <a:rPr lang="en-US" sz="2800">
                <a:solidFill>
                  <a:srgbClr val="124F5B"/>
                </a:solidFill>
                <a:latin typeface="Verdana"/>
                <a:ea typeface="Verdana"/>
                <a:cs typeface="Verdana"/>
                <a:sym typeface="Verdana"/>
              </a:rPr>
              <a:t>and the  other with </a:t>
            </a:r>
            <a:r>
              <a:rPr b="1" lang="en-US" sz="2800">
                <a:solidFill>
                  <a:srgbClr val="124F5B"/>
                </a:solidFill>
                <a:latin typeface="Verdana"/>
                <a:ea typeface="Verdana"/>
                <a:cs typeface="Verdana"/>
                <a:sym typeface="Verdana"/>
              </a:rPr>
              <a:t>user reviews </a:t>
            </a:r>
            <a:r>
              <a:rPr lang="en-US" sz="2800">
                <a:solidFill>
                  <a:srgbClr val="124F5B"/>
                </a:solidFill>
                <a:latin typeface="Verdana"/>
                <a:ea typeface="Verdana"/>
                <a:cs typeface="Verdana"/>
                <a:sym typeface="Verdana"/>
              </a:rPr>
              <a:t>for the respective app.</a:t>
            </a:r>
            <a:endParaRPr sz="2800">
              <a:latin typeface="Verdana"/>
              <a:ea typeface="Verdana"/>
              <a:cs typeface="Verdana"/>
              <a:sym typeface="Verdana"/>
            </a:endParaRPr>
          </a:p>
          <a:p>
            <a:pPr indent="-457200" lvl="0" marL="469265" marR="5080" rtl="0" algn="just">
              <a:lnSpc>
                <a:spcPct val="114999"/>
              </a:lnSpc>
              <a:spcBef>
                <a:spcPts val="1000"/>
              </a:spcBef>
              <a:spcAft>
                <a:spcPts val="0"/>
              </a:spcAft>
              <a:buClr>
                <a:srgbClr val="124F5B"/>
              </a:buClr>
              <a:buSzPct val="100000"/>
              <a:buFont typeface="Arial"/>
              <a:buChar char="❏"/>
            </a:pPr>
            <a:r>
              <a:rPr lang="en-US" sz="2800">
                <a:solidFill>
                  <a:srgbClr val="124F5B"/>
                </a:solidFill>
                <a:latin typeface="Verdana"/>
                <a:ea typeface="Verdana"/>
                <a:cs typeface="Verdana"/>
                <a:sym typeface="Verdana"/>
              </a:rPr>
              <a:t>We must examine and evaluate the data in both datasets in order</a:t>
            </a:r>
            <a:r>
              <a:rPr lang="en-US">
                <a:solidFill>
                  <a:srgbClr val="124F5B"/>
                </a:solidFill>
                <a:latin typeface="Verdana"/>
                <a:ea typeface="Verdana"/>
                <a:cs typeface="Verdana"/>
                <a:sym typeface="Verdana"/>
              </a:rPr>
              <a:t> </a:t>
            </a:r>
            <a:r>
              <a:rPr lang="en-US" sz="2800">
                <a:solidFill>
                  <a:srgbClr val="124F5B"/>
                </a:solidFill>
                <a:latin typeface="Verdana"/>
                <a:ea typeface="Verdana"/>
                <a:cs typeface="Verdana"/>
                <a:sym typeface="Verdana"/>
              </a:rPr>
              <a:t>to identify the important characteristics that inﬂuence app  engagement and success.</a:t>
            </a:r>
            <a:endParaRPr sz="2800">
              <a:latin typeface="Verdana"/>
              <a:ea typeface="Verdana"/>
              <a:cs typeface="Verdana"/>
              <a:sym typeface="Verdana"/>
            </a:endParaRPr>
          </a:p>
          <a:p>
            <a:pPr indent="-187960" lvl="0" marL="12700" rtl="0" algn="l">
              <a:lnSpc>
                <a:spcPct val="100000"/>
              </a:lnSpc>
              <a:spcBef>
                <a:spcPts val="1000"/>
              </a:spcBef>
              <a:spcAft>
                <a:spcPts val="0"/>
              </a:spcAft>
              <a:buClr>
                <a:srgbClr val="CC0000"/>
              </a:buClr>
              <a:buSzPct val="100000"/>
              <a:buChar char="•"/>
            </a:pPr>
            <a:r>
              <a:rPr b="1" lang="en-US" sz="3200">
                <a:solidFill>
                  <a:srgbClr val="CC0000"/>
                </a:solidFill>
                <a:latin typeface="Verdana"/>
                <a:ea typeface="Verdana"/>
                <a:cs typeface="Verdana"/>
                <a:sym typeface="Verdana"/>
              </a:rPr>
              <a:t>So, what factors inﬂuence an app's success?</a:t>
            </a:r>
            <a:endParaRPr sz="3200">
              <a:latin typeface="Verdana"/>
              <a:ea typeface="Verdana"/>
              <a:cs typeface="Verdana"/>
              <a:sym typeface="Verdana"/>
            </a:endParaRPr>
          </a:p>
          <a:p>
            <a:pPr indent="-164465" lvl="0" marL="12700" rtl="0" algn="l">
              <a:lnSpc>
                <a:spcPct val="100000"/>
              </a:lnSpc>
              <a:spcBef>
                <a:spcPts val="5"/>
              </a:spcBef>
              <a:spcAft>
                <a:spcPts val="0"/>
              </a:spcAft>
              <a:buClr>
                <a:srgbClr val="124F5B"/>
              </a:buClr>
              <a:buSzPct val="100000"/>
              <a:buChar char="•"/>
            </a:pPr>
            <a:r>
              <a:rPr lang="en-US" sz="2800">
                <a:solidFill>
                  <a:srgbClr val="124F5B"/>
                </a:solidFill>
                <a:latin typeface="Verdana"/>
                <a:ea typeface="Verdana"/>
                <a:cs typeface="Verdana"/>
                <a:sym typeface="Verdana"/>
              </a:rPr>
              <a:t>An app is said to be successful if it has:</a:t>
            </a:r>
            <a:endParaRPr sz="2800">
              <a:latin typeface="Verdana"/>
              <a:ea typeface="Verdana"/>
              <a:cs typeface="Verdana"/>
              <a:sym typeface="Verdana"/>
            </a:endParaRPr>
          </a:p>
          <a:p>
            <a:pPr indent="-457200" lvl="0" marL="469900" rtl="0" algn="l">
              <a:lnSpc>
                <a:spcPct val="100000"/>
              </a:lnSpc>
              <a:spcBef>
                <a:spcPts val="1000"/>
              </a:spcBef>
              <a:spcAft>
                <a:spcPts val="0"/>
              </a:spcAft>
              <a:buClr>
                <a:srgbClr val="124F5B"/>
              </a:buClr>
              <a:buSzPct val="100000"/>
              <a:buFont typeface="Arial"/>
              <a:buChar char="❏"/>
            </a:pPr>
            <a:r>
              <a:rPr lang="en-US" sz="2800">
                <a:solidFill>
                  <a:srgbClr val="124F5B"/>
                </a:solidFill>
                <a:latin typeface="Verdana"/>
                <a:ea typeface="Verdana"/>
                <a:cs typeface="Verdana"/>
                <a:sym typeface="Verdana"/>
              </a:rPr>
              <a:t>A high average user rating</a:t>
            </a:r>
            <a:endParaRPr sz="2800">
              <a:latin typeface="Verdana"/>
              <a:ea typeface="Verdana"/>
              <a:cs typeface="Verdana"/>
              <a:sym typeface="Verdana"/>
            </a:endParaRPr>
          </a:p>
          <a:p>
            <a:pPr indent="-457200" lvl="0" marL="469900" rtl="0" algn="l">
              <a:lnSpc>
                <a:spcPct val="100000"/>
              </a:lnSpc>
              <a:spcBef>
                <a:spcPts val="1000"/>
              </a:spcBef>
              <a:spcAft>
                <a:spcPts val="0"/>
              </a:spcAft>
              <a:buClr>
                <a:srgbClr val="124F5B"/>
              </a:buClr>
              <a:buSzPct val="100000"/>
              <a:buFont typeface="Arial"/>
              <a:buChar char="❏"/>
            </a:pPr>
            <a:r>
              <a:rPr lang="en-US" sz="2800">
                <a:solidFill>
                  <a:srgbClr val="124F5B"/>
                </a:solidFill>
                <a:latin typeface="Verdana"/>
                <a:ea typeface="Verdana"/>
                <a:cs typeface="Verdana"/>
                <a:sym typeface="Verdana"/>
              </a:rPr>
              <a:t>A good number of positive reviews</a:t>
            </a:r>
            <a:endParaRPr sz="2800">
              <a:latin typeface="Verdana"/>
              <a:ea typeface="Verdana"/>
              <a:cs typeface="Verdana"/>
              <a:sym typeface="Verdana"/>
            </a:endParaRPr>
          </a:p>
          <a:p>
            <a:pPr indent="-457200" lvl="0" marL="469900" rtl="0" algn="l">
              <a:lnSpc>
                <a:spcPct val="100000"/>
              </a:lnSpc>
              <a:spcBef>
                <a:spcPts val="1000"/>
              </a:spcBef>
              <a:spcAft>
                <a:spcPts val="0"/>
              </a:spcAft>
              <a:buClr>
                <a:srgbClr val="124F5B"/>
              </a:buClr>
              <a:buSzPct val="100000"/>
              <a:buFont typeface="Arial"/>
              <a:buChar char="❏"/>
            </a:pPr>
            <a:r>
              <a:rPr lang="en-US" sz="2800">
                <a:solidFill>
                  <a:srgbClr val="124F5B"/>
                </a:solidFill>
                <a:latin typeface="Verdana"/>
                <a:ea typeface="Verdana"/>
                <a:cs typeface="Verdana"/>
                <a:sym typeface="Verdana"/>
              </a:rPr>
              <a:t>A good number of monthly average users</a:t>
            </a:r>
            <a:endParaRPr sz="2800">
              <a:latin typeface="Verdana"/>
              <a:ea typeface="Verdana"/>
              <a:cs typeface="Verdana"/>
              <a:sym typeface="Verdana"/>
            </a:endParaRPr>
          </a:p>
          <a:p>
            <a:pPr indent="-457200" lvl="0" marL="469900" rtl="0" algn="l">
              <a:lnSpc>
                <a:spcPct val="100000"/>
              </a:lnSpc>
              <a:spcBef>
                <a:spcPts val="1000"/>
              </a:spcBef>
              <a:spcAft>
                <a:spcPts val="0"/>
              </a:spcAft>
              <a:buClr>
                <a:srgbClr val="124F5B"/>
              </a:buClr>
              <a:buSzPct val="100000"/>
              <a:buFont typeface="Arial"/>
              <a:buChar char="❏"/>
            </a:pPr>
            <a:r>
              <a:rPr lang="en-US" sz="2800">
                <a:solidFill>
                  <a:srgbClr val="124F5B"/>
                </a:solidFill>
                <a:latin typeface="Verdana"/>
                <a:ea typeface="Verdana"/>
                <a:cs typeface="Verdana"/>
                <a:sym typeface="Verdana"/>
              </a:rPr>
              <a:t>High revenue per customer and so on.</a:t>
            </a:r>
            <a:endParaRPr sz="2800">
              <a:latin typeface="Verdana"/>
              <a:ea typeface="Verdana"/>
              <a:cs typeface="Verdana"/>
              <a:sym typeface="Verdana"/>
            </a:endParaRPr>
          </a:p>
          <a:p>
            <a:pPr indent="-40639" lvl="0" marL="228600" rtl="0" algn="l">
              <a:lnSpc>
                <a:spcPct val="100000"/>
              </a:lnSpc>
              <a:spcBef>
                <a:spcPts val="45"/>
              </a:spcBef>
              <a:spcAft>
                <a:spcPts val="0"/>
              </a:spcAft>
              <a:buClr>
                <a:srgbClr val="124F5B"/>
              </a:buClr>
              <a:buSzPct val="100000"/>
              <a:buFont typeface="Arial"/>
              <a:buNone/>
            </a:pPr>
            <a:r>
              <a:t/>
            </a:r>
            <a:endParaRPr sz="3200">
              <a:latin typeface="Verdana"/>
              <a:ea typeface="Verdana"/>
              <a:cs typeface="Verdana"/>
              <a:sym typeface="Verdana"/>
            </a:endParaRPr>
          </a:p>
          <a:p>
            <a:pPr indent="-64135" lvl="0" marL="228600" rtl="0" algn="l">
              <a:lnSpc>
                <a:spcPct val="90000"/>
              </a:lnSpc>
              <a:spcBef>
                <a:spcPts val="1000"/>
              </a:spcBef>
              <a:spcAft>
                <a:spcPts val="0"/>
              </a:spcAft>
              <a:buClr>
                <a:schemeClr val="dk1"/>
              </a:buClr>
              <a:buSzPct val="100000"/>
              <a:buNone/>
            </a:pPr>
            <a:r>
              <a:t/>
            </a:r>
            <a:endParaRPr/>
          </a:p>
        </p:txBody>
      </p:sp>
      <p:grpSp>
        <p:nvGrpSpPr>
          <p:cNvPr id="125" name="Google Shape;125;p4"/>
          <p:cNvGrpSpPr/>
          <p:nvPr/>
        </p:nvGrpSpPr>
        <p:grpSpPr>
          <a:xfrm>
            <a:off x="506027" y="230118"/>
            <a:ext cx="816361" cy="585650"/>
            <a:chOff x="478536" y="263652"/>
            <a:chExt cx="809244" cy="809244"/>
          </a:xfrm>
        </p:grpSpPr>
        <p:sp>
          <p:nvSpPr>
            <p:cNvPr id="126" name="Google Shape;126;p4"/>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 name="Google Shape;127;p4"/>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28" name="Google Shape;128;p4"/>
          <p:cNvPicPr preferRelativeResize="0"/>
          <p:nvPr/>
        </p:nvPicPr>
        <p:blipFill rotWithShape="1">
          <a:blip r:embed="rId5">
            <a:alphaModFix/>
          </a:blip>
          <a:srcRect b="0" l="0" r="0" t="0"/>
          <a:stretch/>
        </p:blipFill>
        <p:spPr>
          <a:xfrm>
            <a:off x="11544345" y="139777"/>
            <a:ext cx="466725" cy="523875"/>
          </a:xfrm>
          <a:prstGeom prst="rect">
            <a:avLst/>
          </a:prstGeom>
          <a:noFill/>
          <a:ln>
            <a:noFill/>
          </a:ln>
        </p:spPr>
      </p:pic>
      <p:sp>
        <p:nvSpPr>
          <p:cNvPr id="129" name="Google Shape;129;p4"/>
          <p:cNvSpPr/>
          <p:nvPr/>
        </p:nvSpPr>
        <p:spPr>
          <a:xfrm>
            <a:off x="7944124" y="3977196"/>
            <a:ext cx="1590493" cy="288080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 name="Google Shape;130;p4"/>
          <p:cNvSpPr/>
          <p:nvPr/>
        </p:nvSpPr>
        <p:spPr>
          <a:xfrm>
            <a:off x="10269017" y="3943905"/>
            <a:ext cx="1349497" cy="288080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b="1" i="0" lang="en-US" sz="4400" u="none" cap="none" strike="noStrike">
                <a:solidFill>
                  <a:schemeClr val="dk1"/>
                </a:solidFill>
                <a:latin typeface="Arial"/>
                <a:ea typeface="Arial"/>
                <a:cs typeface="Arial"/>
                <a:sym typeface="Arial"/>
              </a:rPr>
              <a:t>   </a:t>
            </a:r>
            <a:r>
              <a:rPr b="1" i="0" lang="en-US" sz="4400" u="none" cap="none" strike="noStrike">
                <a:solidFill>
                  <a:srgbClr val="FF0000"/>
                </a:solidFill>
                <a:latin typeface="Arial"/>
                <a:ea typeface="Arial"/>
                <a:cs typeface="Arial"/>
                <a:sym typeface="Arial"/>
              </a:rPr>
              <a:t>Agenda</a:t>
            </a:r>
            <a:br>
              <a:rPr b="1" lang="en-US" sz="4400"/>
            </a:br>
            <a:endParaRPr/>
          </a:p>
        </p:txBody>
      </p:sp>
      <p:sp>
        <p:nvSpPr>
          <p:cNvPr id="136" name="Google Shape;136;p5"/>
          <p:cNvSpPr txBox="1"/>
          <p:nvPr>
            <p:ph idx="1" type="body"/>
          </p:nvPr>
        </p:nvSpPr>
        <p:spPr>
          <a:xfrm>
            <a:off x="372862" y="1108102"/>
            <a:ext cx="10980938" cy="5241124"/>
          </a:xfrm>
          <a:prstGeom prst="rect">
            <a:avLst/>
          </a:prstGeom>
          <a:solidFill>
            <a:srgbClr val="24A8B6"/>
          </a:solidFill>
          <a:ln>
            <a:noFill/>
          </a:ln>
        </p:spPr>
        <p:txBody>
          <a:bodyPr anchorCtr="0" anchor="t" bIns="45700" lIns="91425" spcFirstLastPara="1" rIns="91425" wrap="square" tIns="45700">
            <a:normAutofit fontScale="70000" lnSpcReduction="20000"/>
          </a:bodyPr>
          <a:lstStyle/>
          <a:p>
            <a:pPr indent="-196850" lvl="0" marL="196850" marR="0" rtl="0" algn="l">
              <a:lnSpc>
                <a:spcPct val="80000"/>
              </a:lnSpc>
              <a:spcBef>
                <a:spcPts val="0"/>
              </a:spcBef>
              <a:spcAft>
                <a:spcPts val="0"/>
              </a:spcAft>
              <a:buClr>
                <a:srgbClr val="000000"/>
              </a:buClr>
              <a:buSzPct val="71428"/>
              <a:buFont typeface="Noto Sans Symbols"/>
              <a:buChar char="❑"/>
            </a:pPr>
            <a:r>
              <a:rPr b="0" i="0" lang="en-US" sz="2800" u="none" cap="none" strike="noStrike">
                <a:solidFill>
                  <a:srgbClr val="1E4E79"/>
                </a:solidFill>
                <a:latin typeface="Arial"/>
                <a:ea typeface="Arial"/>
                <a:cs typeface="Arial"/>
                <a:sym typeface="Arial"/>
              </a:rPr>
              <a:t> </a:t>
            </a:r>
            <a:r>
              <a:rPr b="0" i="0" lang="en-US" u="none" cap="none" strike="noStrike">
                <a:solidFill>
                  <a:srgbClr val="1E4E79"/>
                </a:solidFill>
                <a:latin typeface="Arial"/>
                <a:ea typeface="Arial"/>
                <a:cs typeface="Arial"/>
                <a:sym typeface="Arial"/>
              </a:rPr>
              <a:t>Introduction</a:t>
            </a:r>
            <a:endParaRPr/>
          </a:p>
          <a:p>
            <a:pPr indent="-209550" lvl="0" marL="285750" marR="0" rtl="0" algn="l">
              <a:lnSpc>
                <a:spcPct val="80000"/>
              </a:lnSpc>
              <a:spcBef>
                <a:spcPts val="0"/>
              </a:spcBef>
              <a:spcAft>
                <a:spcPts val="0"/>
              </a:spcAft>
              <a:buClr>
                <a:srgbClr val="000000"/>
              </a:buClr>
              <a:buSzPct val="61223"/>
              <a:buFont typeface="Noto Sans Symbols"/>
              <a:buNone/>
            </a:pPr>
            <a:r>
              <a:t/>
            </a:r>
            <a:endParaRPr b="0" i="0" u="none" cap="none" strike="noStrike">
              <a:solidFill>
                <a:srgbClr val="1E4E79"/>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ct val="61223"/>
              <a:buFont typeface="Noto Sans Symbols"/>
              <a:buChar char="❑"/>
            </a:pPr>
            <a:r>
              <a:rPr b="0" i="0" lang="en-US" u="none" cap="none" strike="noStrike">
                <a:solidFill>
                  <a:srgbClr val="1E4E79"/>
                </a:solidFill>
                <a:latin typeface="Arial"/>
                <a:ea typeface="Arial"/>
                <a:cs typeface="Arial"/>
                <a:sym typeface="Arial"/>
              </a:rPr>
              <a:t> Category wise play store apps installs</a:t>
            </a:r>
            <a:endParaRPr>
              <a:solidFill>
                <a:srgbClr val="1E4E79"/>
              </a:solidFill>
            </a:endParaRPr>
          </a:p>
          <a:p>
            <a:pPr indent="-209550" lvl="0" marL="285750" marR="0" rtl="0" algn="l">
              <a:lnSpc>
                <a:spcPct val="80000"/>
              </a:lnSpc>
              <a:spcBef>
                <a:spcPts val="0"/>
              </a:spcBef>
              <a:spcAft>
                <a:spcPts val="0"/>
              </a:spcAft>
              <a:buClr>
                <a:srgbClr val="000000"/>
              </a:buClr>
              <a:buSzPct val="61223"/>
              <a:buFont typeface="Noto Sans Symbols"/>
              <a:buNone/>
            </a:pPr>
            <a:r>
              <a:t/>
            </a:r>
            <a:endParaRPr b="0" i="0" u="none" cap="none" strike="noStrike">
              <a:solidFill>
                <a:srgbClr val="1E4E79"/>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ct val="61223"/>
              <a:buFont typeface="Noto Sans Symbols"/>
              <a:buChar char="❑"/>
            </a:pPr>
            <a:r>
              <a:rPr b="0" i="0" lang="en-US" u="none" cap="none" strike="noStrike">
                <a:solidFill>
                  <a:srgbClr val="1E4E79"/>
                </a:solidFill>
                <a:latin typeface="Arial"/>
                <a:ea typeface="Arial"/>
                <a:cs typeface="Arial"/>
                <a:sym typeface="Arial"/>
              </a:rPr>
              <a:t> Category wise most popular apps</a:t>
            </a:r>
            <a:endParaRPr>
              <a:solidFill>
                <a:srgbClr val="1E4E79"/>
              </a:solidFill>
            </a:endParaRPr>
          </a:p>
          <a:p>
            <a:pPr indent="-209550" lvl="0" marL="285750" marR="0" rtl="0" algn="l">
              <a:lnSpc>
                <a:spcPct val="80000"/>
              </a:lnSpc>
              <a:spcBef>
                <a:spcPts val="0"/>
              </a:spcBef>
              <a:spcAft>
                <a:spcPts val="0"/>
              </a:spcAft>
              <a:buClr>
                <a:srgbClr val="000000"/>
              </a:buClr>
              <a:buSzPct val="61223"/>
              <a:buFont typeface="Noto Sans Symbols"/>
              <a:buNone/>
            </a:pPr>
            <a:r>
              <a:t/>
            </a:r>
            <a:endParaRPr b="0" i="0" u="none" cap="none" strike="noStrike">
              <a:solidFill>
                <a:srgbClr val="1E4E79"/>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ct val="61223"/>
              <a:buFont typeface="Noto Sans Symbols"/>
              <a:buChar char="❑"/>
            </a:pPr>
            <a:r>
              <a:rPr b="0" i="0" lang="en-US" u="none" cap="none" strike="noStrike">
                <a:solidFill>
                  <a:srgbClr val="1E4E79"/>
                </a:solidFill>
                <a:latin typeface="Arial"/>
                <a:ea typeface="Arial"/>
                <a:cs typeface="Arial"/>
                <a:sym typeface="Arial"/>
              </a:rPr>
              <a:t> Top 10 apps in play store considering all the parameters</a:t>
            </a:r>
            <a:endParaRPr>
              <a:solidFill>
                <a:srgbClr val="1E4E79"/>
              </a:solidFill>
            </a:endParaRPr>
          </a:p>
          <a:p>
            <a:pPr indent="-209550" lvl="0" marL="285750" marR="0" rtl="0" algn="l">
              <a:lnSpc>
                <a:spcPct val="80000"/>
              </a:lnSpc>
              <a:spcBef>
                <a:spcPts val="0"/>
              </a:spcBef>
              <a:spcAft>
                <a:spcPts val="0"/>
              </a:spcAft>
              <a:buClr>
                <a:srgbClr val="000000"/>
              </a:buClr>
              <a:buSzPct val="61223"/>
              <a:buFont typeface="Noto Sans Symbols"/>
              <a:buNone/>
            </a:pPr>
            <a:r>
              <a:t/>
            </a:r>
            <a:endParaRPr b="0" i="0" u="none" cap="none" strike="noStrike">
              <a:solidFill>
                <a:srgbClr val="1E4E79"/>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ct val="61223"/>
              <a:buFont typeface="Noto Sans Symbols"/>
              <a:buChar char="❑"/>
            </a:pPr>
            <a:r>
              <a:rPr b="0" i="0" lang="en-US" u="none" cap="none" strike="noStrike">
                <a:solidFill>
                  <a:srgbClr val="1E4E79"/>
                </a:solidFill>
                <a:latin typeface="Arial"/>
                <a:ea typeface="Arial"/>
                <a:cs typeface="Arial"/>
                <a:sym typeface="Arial"/>
              </a:rPr>
              <a:t> Average installs, category wise</a:t>
            </a:r>
            <a:endParaRPr>
              <a:solidFill>
                <a:srgbClr val="1E4E79"/>
              </a:solidFill>
            </a:endParaRPr>
          </a:p>
          <a:p>
            <a:pPr indent="-209550" lvl="0" marL="285750" marR="0" rtl="0" algn="l">
              <a:lnSpc>
                <a:spcPct val="80000"/>
              </a:lnSpc>
              <a:spcBef>
                <a:spcPts val="0"/>
              </a:spcBef>
              <a:spcAft>
                <a:spcPts val="0"/>
              </a:spcAft>
              <a:buClr>
                <a:srgbClr val="000000"/>
              </a:buClr>
              <a:buSzPct val="61223"/>
              <a:buFont typeface="Noto Sans Symbols"/>
              <a:buNone/>
            </a:pPr>
            <a:r>
              <a:t/>
            </a:r>
            <a:endParaRPr b="0" i="0" u="none" cap="none" strike="noStrike">
              <a:solidFill>
                <a:srgbClr val="1E4E79"/>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ct val="61223"/>
              <a:buFont typeface="Noto Sans Symbols"/>
              <a:buChar char="❑"/>
            </a:pPr>
            <a:r>
              <a:rPr b="0" i="0" lang="en-US" u="none" cap="none" strike="noStrike">
                <a:solidFill>
                  <a:srgbClr val="1E4E79"/>
                </a:solidFill>
                <a:latin typeface="Arial"/>
                <a:ea typeface="Arial"/>
                <a:cs typeface="Arial"/>
                <a:sym typeface="Arial"/>
              </a:rPr>
              <a:t> Most installed apps in communication category</a:t>
            </a:r>
            <a:endParaRPr>
              <a:solidFill>
                <a:srgbClr val="1E4E79"/>
              </a:solidFill>
            </a:endParaRPr>
          </a:p>
          <a:p>
            <a:pPr indent="-152400" lvl="0" marL="228600" marR="0" rtl="0" algn="l">
              <a:lnSpc>
                <a:spcPct val="80000"/>
              </a:lnSpc>
              <a:spcBef>
                <a:spcPts val="0"/>
              </a:spcBef>
              <a:spcAft>
                <a:spcPts val="0"/>
              </a:spcAft>
              <a:buClr>
                <a:srgbClr val="000000"/>
              </a:buClr>
              <a:buSzPct val="61223"/>
              <a:buNone/>
            </a:pPr>
            <a:r>
              <a:t/>
            </a:r>
            <a:endParaRPr b="0" i="0" u="none" cap="none" strike="noStrike">
              <a:solidFill>
                <a:srgbClr val="1E4E79"/>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ct val="61223"/>
              <a:buFont typeface="Noto Sans Symbols"/>
              <a:buChar char="❑"/>
            </a:pPr>
            <a:r>
              <a:rPr b="0" i="0" lang="en-US" u="none" cap="none" strike="noStrike">
                <a:solidFill>
                  <a:srgbClr val="1E4E79"/>
                </a:solidFill>
                <a:latin typeface="Arial"/>
                <a:ea typeface="Arial"/>
                <a:cs typeface="Arial"/>
                <a:sym typeface="Arial"/>
              </a:rPr>
              <a:t> Average sizes of apps in each category</a:t>
            </a:r>
            <a:endParaRPr>
              <a:solidFill>
                <a:srgbClr val="1E4E79"/>
              </a:solidFill>
            </a:endParaRPr>
          </a:p>
          <a:p>
            <a:pPr indent="-209550" lvl="0" marL="285750" marR="0" rtl="0" algn="l">
              <a:lnSpc>
                <a:spcPct val="80000"/>
              </a:lnSpc>
              <a:spcBef>
                <a:spcPts val="0"/>
              </a:spcBef>
              <a:spcAft>
                <a:spcPts val="0"/>
              </a:spcAft>
              <a:buClr>
                <a:srgbClr val="000000"/>
              </a:buClr>
              <a:buSzPct val="61223"/>
              <a:buFont typeface="Noto Sans Symbols"/>
              <a:buNone/>
            </a:pPr>
            <a:r>
              <a:t/>
            </a:r>
            <a:endParaRPr b="0" i="0" u="none" cap="none" strike="noStrike">
              <a:solidFill>
                <a:srgbClr val="1E4E79"/>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ct val="61223"/>
              <a:buFont typeface="Noto Sans Symbols"/>
              <a:buChar char="❑"/>
            </a:pPr>
            <a:r>
              <a:rPr b="0" i="0" lang="en-US" u="none" cap="none" strike="noStrike">
                <a:solidFill>
                  <a:srgbClr val="1E4E79"/>
                </a:solidFill>
                <a:latin typeface="Arial"/>
                <a:ea typeface="Arial"/>
                <a:cs typeface="Arial"/>
                <a:sym typeface="Arial"/>
              </a:rPr>
              <a:t> Category wise percentage of paid apps</a:t>
            </a:r>
            <a:endParaRPr>
              <a:solidFill>
                <a:srgbClr val="1E4E79"/>
              </a:solidFill>
            </a:endParaRPr>
          </a:p>
          <a:p>
            <a:pPr indent="-209550" lvl="0" marL="285750" marR="0" rtl="0" algn="l">
              <a:lnSpc>
                <a:spcPct val="80000"/>
              </a:lnSpc>
              <a:spcBef>
                <a:spcPts val="0"/>
              </a:spcBef>
              <a:spcAft>
                <a:spcPts val="0"/>
              </a:spcAft>
              <a:buClr>
                <a:srgbClr val="000000"/>
              </a:buClr>
              <a:buSzPct val="61223"/>
              <a:buFont typeface="Noto Sans Symbols"/>
              <a:buNone/>
            </a:pPr>
            <a:r>
              <a:t/>
            </a:r>
            <a:endParaRPr b="0" i="0" u="none" cap="none" strike="noStrike">
              <a:solidFill>
                <a:srgbClr val="1E4E79"/>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ct val="61223"/>
              <a:buFont typeface="Noto Sans Symbols"/>
              <a:buChar char="❑"/>
            </a:pPr>
            <a:r>
              <a:rPr b="0" i="0" lang="en-US" u="none" cap="none" strike="noStrike">
                <a:solidFill>
                  <a:srgbClr val="1E4E79"/>
                </a:solidFill>
                <a:latin typeface="Arial"/>
                <a:ea typeface="Arial"/>
                <a:cs typeface="Arial"/>
                <a:sym typeface="Arial"/>
              </a:rPr>
              <a:t> Category wise top installed paid apps</a:t>
            </a:r>
            <a:endParaRPr>
              <a:solidFill>
                <a:srgbClr val="1E4E79"/>
              </a:solidFill>
            </a:endParaRPr>
          </a:p>
          <a:p>
            <a:pPr indent="-209550" lvl="0" marL="285750" marR="0" rtl="0" algn="l">
              <a:lnSpc>
                <a:spcPct val="80000"/>
              </a:lnSpc>
              <a:spcBef>
                <a:spcPts val="0"/>
              </a:spcBef>
              <a:spcAft>
                <a:spcPts val="0"/>
              </a:spcAft>
              <a:buClr>
                <a:srgbClr val="000000"/>
              </a:buClr>
              <a:buSzPct val="61223"/>
              <a:buFont typeface="Noto Sans Symbols"/>
              <a:buNone/>
            </a:pPr>
            <a:r>
              <a:t/>
            </a:r>
            <a:endParaRPr b="0" i="0" u="none" cap="none" strike="noStrike">
              <a:solidFill>
                <a:srgbClr val="1E4E79"/>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ct val="61223"/>
              <a:buFont typeface="Noto Sans Symbols"/>
              <a:buChar char="❑"/>
            </a:pPr>
            <a:r>
              <a:rPr b="0" i="0" lang="en-US" u="none" cap="none" strike="noStrike">
                <a:solidFill>
                  <a:srgbClr val="1E4E79"/>
                </a:solidFill>
                <a:latin typeface="Arial"/>
                <a:ea typeface="Arial"/>
                <a:cs typeface="Arial"/>
                <a:sym typeface="Arial"/>
              </a:rPr>
              <a:t> Average rating rating of paid apps</a:t>
            </a:r>
            <a:endParaRPr>
              <a:solidFill>
                <a:srgbClr val="1E4E79"/>
              </a:solidFill>
            </a:endParaRPr>
          </a:p>
          <a:p>
            <a:pPr indent="-209550" lvl="0" marL="285750" marR="0" rtl="0" algn="l">
              <a:lnSpc>
                <a:spcPct val="80000"/>
              </a:lnSpc>
              <a:spcBef>
                <a:spcPts val="0"/>
              </a:spcBef>
              <a:spcAft>
                <a:spcPts val="0"/>
              </a:spcAft>
              <a:buClr>
                <a:srgbClr val="000000"/>
              </a:buClr>
              <a:buSzPct val="61223"/>
              <a:buFont typeface="Noto Sans Symbols"/>
              <a:buNone/>
            </a:pPr>
            <a:r>
              <a:t/>
            </a:r>
            <a:endParaRPr b="0" i="0" u="none" cap="none" strike="noStrike">
              <a:solidFill>
                <a:srgbClr val="1E4E79"/>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ct val="61223"/>
              <a:buFont typeface="Noto Sans Symbols"/>
              <a:buChar char="❑"/>
            </a:pPr>
            <a:r>
              <a:rPr b="0" i="0" lang="en-US" u="none" cap="none" strike="noStrike">
                <a:solidFill>
                  <a:srgbClr val="1E4E79"/>
                </a:solidFill>
                <a:latin typeface="Arial"/>
                <a:ea typeface="Arial"/>
                <a:cs typeface="Arial"/>
                <a:sym typeface="Arial"/>
              </a:rPr>
              <a:t> Correlation between Rating ,Installs and Price </a:t>
            </a:r>
            <a:endParaRPr>
              <a:solidFill>
                <a:srgbClr val="1E4E79"/>
              </a:solidFill>
            </a:endParaRPr>
          </a:p>
          <a:p>
            <a:pPr indent="-209550" lvl="0" marL="285750" marR="0" rtl="0" algn="l">
              <a:lnSpc>
                <a:spcPct val="80000"/>
              </a:lnSpc>
              <a:spcBef>
                <a:spcPts val="0"/>
              </a:spcBef>
              <a:spcAft>
                <a:spcPts val="0"/>
              </a:spcAft>
              <a:buClr>
                <a:srgbClr val="000000"/>
              </a:buClr>
              <a:buSzPct val="61223"/>
              <a:buFont typeface="Noto Sans Symbols"/>
              <a:buNone/>
            </a:pPr>
            <a:r>
              <a:t/>
            </a:r>
            <a:endParaRPr b="0" i="0" u="none" cap="none" strike="noStrike">
              <a:solidFill>
                <a:srgbClr val="1E4E79"/>
              </a:solidFill>
              <a:latin typeface="Arial"/>
              <a:ea typeface="Arial"/>
              <a:cs typeface="Arial"/>
              <a:sym typeface="Arial"/>
            </a:endParaRPr>
          </a:p>
          <a:p>
            <a:pPr indent="-209550" lvl="0" marL="209550" marR="0" rtl="0" algn="l">
              <a:lnSpc>
                <a:spcPct val="80000"/>
              </a:lnSpc>
              <a:spcBef>
                <a:spcPts val="0"/>
              </a:spcBef>
              <a:spcAft>
                <a:spcPts val="0"/>
              </a:spcAft>
              <a:buClr>
                <a:srgbClr val="000000"/>
              </a:buClr>
              <a:buSzPct val="61223"/>
              <a:buFont typeface="Noto Sans Symbols"/>
              <a:buChar char="❑"/>
            </a:pPr>
            <a:r>
              <a:rPr b="0" i="0" lang="en-US" u="none" cap="none" strike="noStrike">
                <a:solidFill>
                  <a:srgbClr val="1E4E79"/>
                </a:solidFill>
                <a:latin typeface="Arial"/>
                <a:ea typeface="Arial"/>
                <a:cs typeface="Arial"/>
                <a:sym typeface="Arial"/>
              </a:rPr>
              <a:t> Category wise installed apps with content rating</a:t>
            </a:r>
            <a:endParaRPr>
              <a:solidFill>
                <a:srgbClr val="1E4E79"/>
              </a:solidFill>
            </a:endParaRPr>
          </a:p>
          <a:p>
            <a:pPr indent="-209550" lvl="0" marL="285750" marR="0" rtl="0" algn="l">
              <a:lnSpc>
                <a:spcPct val="80000"/>
              </a:lnSpc>
              <a:spcBef>
                <a:spcPts val="0"/>
              </a:spcBef>
              <a:spcAft>
                <a:spcPts val="0"/>
              </a:spcAft>
              <a:buClr>
                <a:srgbClr val="000000"/>
              </a:buClr>
              <a:buSzPct val="61223"/>
              <a:buFont typeface="Noto Sans Symbols"/>
              <a:buNone/>
            </a:pPr>
            <a:r>
              <a:t/>
            </a:r>
            <a:endParaRPr b="0" i="0" u="none" cap="none" strike="noStrike">
              <a:solidFill>
                <a:srgbClr val="1E4E79"/>
              </a:solidFill>
              <a:latin typeface="Arial"/>
              <a:ea typeface="Arial"/>
              <a:cs typeface="Arial"/>
              <a:sym typeface="Arial"/>
            </a:endParaRPr>
          </a:p>
          <a:p>
            <a:pPr indent="-209550" lvl="0" marL="209550" marR="0" rtl="0" algn="l">
              <a:lnSpc>
                <a:spcPct val="115000"/>
              </a:lnSpc>
              <a:spcBef>
                <a:spcPts val="0"/>
              </a:spcBef>
              <a:spcAft>
                <a:spcPts val="0"/>
              </a:spcAft>
              <a:buClr>
                <a:srgbClr val="000000"/>
              </a:buClr>
              <a:buSzPct val="61223"/>
              <a:buFont typeface="Noto Sans Symbols"/>
              <a:buChar char="❑"/>
            </a:pPr>
            <a:r>
              <a:rPr lang="en-US">
                <a:solidFill>
                  <a:srgbClr val="1E4E79"/>
                </a:solidFill>
              </a:rPr>
              <a:t>Percentage reviews sentiment distribution</a:t>
            </a:r>
            <a:br>
              <a:rPr b="0" i="0" lang="en-US" u="none" cap="none" strike="noStrike">
                <a:solidFill>
                  <a:srgbClr val="1E4E79"/>
                </a:solidFill>
                <a:latin typeface="Arial"/>
                <a:ea typeface="Arial"/>
                <a:cs typeface="Arial"/>
                <a:sym typeface="Arial"/>
              </a:rPr>
            </a:br>
            <a:endParaRPr>
              <a:solidFill>
                <a:srgbClr val="1E4E79"/>
              </a:solidFill>
            </a:endParaRPr>
          </a:p>
          <a:p>
            <a:pPr indent="-104140" lvl="0" marL="228600" rtl="0" algn="l">
              <a:lnSpc>
                <a:spcPct val="90000"/>
              </a:lnSpc>
              <a:spcBef>
                <a:spcPts val="1000"/>
              </a:spcBef>
              <a:spcAft>
                <a:spcPts val="0"/>
              </a:spcAft>
              <a:buClr>
                <a:schemeClr val="dk1"/>
              </a:buClr>
              <a:buSzPct val="100000"/>
              <a:buNone/>
            </a:pPr>
            <a:r>
              <a:t/>
            </a:r>
            <a:endParaRPr/>
          </a:p>
        </p:txBody>
      </p:sp>
      <p:sp>
        <p:nvSpPr>
          <p:cNvPr id="137" name="Google Shape;137;p5"/>
          <p:cNvSpPr/>
          <p:nvPr/>
        </p:nvSpPr>
        <p:spPr>
          <a:xfrm>
            <a:off x="705035" y="466021"/>
            <a:ext cx="454430" cy="4300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8" name="Google Shape;138;p5"/>
          <p:cNvPicPr preferRelativeResize="0"/>
          <p:nvPr/>
        </p:nvPicPr>
        <p:blipFill rotWithShape="1">
          <a:blip r:embed="rId4">
            <a:alphaModFix/>
          </a:blip>
          <a:srcRect b="0" l="0" r="0" t="0"/>
          <a:stretch/>
        </p:blipFill>
        <p:spPr>
          <a:xfrm>
            <a:off x="11544345" y="139777"/>
            <a:ext cx="466725" cy="523875"/>
          </a:xfrm>
          <a:prstGeom prst="rect">
            <a:avLst/>
          </a:prstGeom>
          <a:noFill/>
          <a:ln>
            <a:noFill/>
          </a:ln>
        </p:spPr>
      </p:pic>
      <p:sp>
        <p:nvSpPr>
          <p:cNvPr id="139" name="Google Shape;139;p5"/>
          <p:cNvSpPr/>
          <p:nvPr/>
        </p:nvSpPr>
        <p:spPr>
          <a:xfrm>
            <a:off x="8735627" y="1864311"/>
            <a:ext cx="2278923" cy="31265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txBox="1"/>
          <p:nvPr>
            <p:ph type="title"/>
          </p:nvPr>
        </p:nvSpPr>
        <p:spPr>
          <a:xfrm>
            <a:off x="967666" y="365126"/>
            <a:ext cx="10386133" cy="72682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4400"/>
              <a:buFont typeface="Calibri"/>
              <a:buNone/>
            </a:pPr>
            <a:r>
              <a:rPr b="1" lang="en-US" sz="4400">
                <a:solidFill>
                  <a:srgbClr val="C00000"/>
                </a:solidFill>
              </a:rPr>
              <a:t>Dataset Preparation</a:t>
            </a:r>
            <a:endParaRPr/>
          </a:p>
        </p:txBody>
      </p:sp>
      <p:pic>
        <p:nvPicPr>
          <p:cNvPr descr="A picture containing person, lit, light, dark&#10;&#10;Description automatically generated" id="145" name="Google Shape;145;p6"/>
          <p:cNvPicPr preferRelativeResize="0"/>
          <p:nvPr/>
        </p:nvPicPr>
        <p:blipFill rotWithShape="1">
          <a:blip r:embed="rId3">
            <a:alphaModFix amt="50000"/>
          </a:blip>
          <a:srcRect b="0" l="0" r="0" t="0"/>
          <a:stretch/>
        </p:blipFill>
        <p:spPr>
          <a:xfrm>
            <a:off x="216731" y="1177694"/>
            <a:ext cx="8154912" cy="5544920"/>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352"/>
              </a:srgbClr>
            </a:outerShdw>
          </a:effectLst>
        </p:spPr>
      </p:pic>
      <p:sp>
        <p:nvSpPr>
          <p:cNvPr id="146" name="Google Shape;146;p6"/>
          <p:cNvSpPr txBox="1"/>
          <p:nvPr>
            <p:ph idx="1" type="body"/>
          </p:nvPr>
        </p:nvSpPr>
        <p:spPr>
          <a:xfrm>
            <a:off x="408374" y="1207363"/>
            <a:ext cx="7466120" cy="5486399"/>
          </a:xfrm>
          <a:prstGeom prst="rect">
            <a:avLst/>
          </a:prstGeom>
          <a:noFill/>
          <a:ln>
            <a:noFill/>
          </a:ln>
        </p:spPr>
        <p:txBody>
          <a:bodyPr anchorCtr="0" anchor="t" bIns="45700" lIns="91425" spcFirstLastPara="1" rIns="91425" wrap="square" tIns="45700">
            <a:normAutofit fontScale="85000" lnSpcReduction="20000"/>
          </a:bodyPr>
          <a:lstStyle/>
          <a:p>
            <a:pPr indent="-342900" lvl="0" marL="355600" rtl="0" algn="l">
              <a:lnSpc>
                <a:spcPct val="100000"/>
              </a:lnSpc>
              <a:spcBef>
                <a:spcPts val="0"/>
              </a:spcBef>
              <a:spcAft>
                <a:spcPts val="0"/>
              </a:spcAft>
              <a:buClr>
                <a:srgbClr val="000000"/>
              </a:buClr>
              <a:buSzPct val="93333"/>
              <a:buFont typeface="Calibri"/>
              <a:buChar char="▪"/>
            </a:pPr>
            <a:r>
              <a:rPr b="1" lang="en-US" sz="2800">
                <a:latin typeface="Calibri"/>
                <a:ea typeface="Calibri"/>
                <a:cs typeface="Calibri"/>
                <a:sym typeface="Calibri"/>
              </a:rPr>
              <a:t>Loading the data sets: </a:t>
            </a:r>
            <a:r>
              <a:rPr lang="en-US" sz="2800">
                <a:latin typeface="Calibri"/>
                <a:ea typeface="Calibri"/>
                <a:cs typeface="Calibri"/>
                <a:sym typeface="Calibri"/>
              </a:rPr>
              <a:t>Two datasets, First Play store app</a:t>
            </a:r>
            <a:r>
              <a:rPr lang="en-US"/>
              <a:t> </a:t>
            </a:r>
            <a:r>
              <a:rPr lang="en-US" sz="2800">
                <a:latin typeface="Calibri"/>
                <a:ea typeface="Calibri"/>
                <a:cs typeface="Calibri"/>
                <a:sym typeface="Calibri"/>
              </a:rPr>
              <a:t>dataset and User Reviews dataset.</a:t>
            </a:r>
            <a:endParaRPr/>
          </a:p>
          <a:p>
            <a:pPr indent="-77470" lvl="0" marL="228600" rtl="0" algn="l">
              <a:lnSpc>
                <a:spcPct val="100000"/>
              </a:lnSpc>
              <a:spcBef>
                <a:spcPts val="15"/>
              </a:spcBef>
              <a:spcAft>
                <a:spcPts val="0"/>
              </a:spcAft>
              <a:buClr>
                <a:schemeClr val="dk1"/>
              </a:buClr>
              <a:buSzPct val="100000"/>
              <a:buNone/>
            </a:pPr>
            <a:r>
              <a:t/>
            </a:r>
            <a:endParaRPr sz="2800">
              <a:latin typeface="Calibri"/>
              <a:ea typeface="Calibri"/>
              <a:cs typeface="Calibri"/>
              <a:sym typeface="Calibri"/>
            </a:endParaRPr>
          </a:p>
          <a:p>
            <a:pPr indent="-342900" lvl="0" marL="355600" rtl="0" algn="l">
              <a:lnSpc>
                <a:spcPct val="100000"/>
              </a:lnSpc>
              <a:spcBef>
                <a:spcPts val="1000"/>
              </a:spcBef>
              <a:spcAft>
                <a:spcPts val="0"/>
              </a:spcAft>
              <a:buClr>
                <a:srgbClr val="000000"/>
              </a:buClr>
              <a:buSzPct val="93333"/>
              <a:buFont typeface="Calibri"/>
              <a:buChar char="▪"/>
            </a:pPr>
            <a:r>
              <a:rPr b="1" lang="en-US" sz="2800">
                <a:latin typeface="Calibri"/>
                <a:ea typeface="Calibri"/>
                <a:cs typeface="Calibri"/>
                <a:sym typeface="Calibri"/>
              </a:rPr>
              <a:t>Import Libraries: </a:t>
            </a:r>
            <a:r>
              <a:rPr lang="en-US" sz="2800">
                <a:latin typeface="Calibri"/>
                <a:ea typeface="Calibri"/>
                <a:cs typeface="Calibri"/>
                <a:sym typeface="Calibri"/>
              </a:rPr>
              <a:t>NumPy, Pandas, Seaborn and Matplotlib</a:t>
            </a:r>
            <a:endParaRPr/>
          </a:p>
          <a:p>
            <a:pPr indent="-77470" lvl="0" marL="228600" rtl="0" algn="l">
              <a:lnSpc>
                <a:spcPct val="100000"/>
              </a:lnSpc>
              <a:spcBef>
                <a:spcPts val="20"/>
              </a:spcBef>
              <a:spcAft>
                <a:spcPts val="0"/>
              </a:spcAft>
              <a:buClr>
                <a:schemeClr val="dk1"/>
              </a:buClr>
              <a:buSzPct val="100000"/>
              <a:buFont typeface="Calibri"/>
              <a:buNone/>
            </a:pPr>
            <a:r>
              <a:t/>
            </a:r>
            <a:endParaRPr sz="2800">
              <a:latin typeface="Calibri"/>
              <a:ea typeface="Calibri"/>
              <a:cs typeface="Calibri"/>
              <a:sym typeface="Calibri"/>
            </a:endParaRPr>
          </a:p>
          <a:p>
            <a:pPr indent="-342900" lvl="0" marL="355600" marR="5080" rtl="0" algn="just">
              <a:lnSpc>
                <a:spcPct val="100000"/>
              </a:lnSpc>
              <a:spcBef>
                <a:spcPts val="1000"/>
              </a:spcBef>
              <a:spcAft>
                <a:spcPts val="0"/>
              </a:spcAft>
              <a:buClr>
                <a:srgbClr val="000000"/>
              </a:buClr>
              <a:buSzPct val="93333"/>
              <a:buFont typeface="Calibri"/>
              <a:buChar char="▪"/>
            </a:pPr>
            <a:r>
              <a:rPr b="1" lang="en-US" sz="2800">
                <a:latin typeface="Calibri"/>
                <a:ea typeface="Calibri"/>
                <a:cs typeface="Calibri"/>
                <a:sym typeface="Calibri"/>
              </a:rPr>
              <a:t>Data cleaning: </a:t>
            </a:r>
            <a:r>
              <a:rPr lang="en-US" sz="2800">
                <a:latin typeface="Calibri"/>
                <a:ea typeface="Calibri"/>
                <a:cs typeface="Calibri"/>
                <a:sym typeface="Calibri"/>
              </a:rPr>
              <a:t>Null values, Finding and removing Outliers,  Removing duplicate data.</a:t>
            </a:r>
            <a:endParaRPr/>
          </a:p>
          <a:p>
            <a:pPr indent="-77470" lvl="0" marL="228600" rtl="0" algn="l">
              <a:lnSpc>
                <a:spcPct val="100000"/>
              </a:lnSpc>
              <a:spcBef>
                <a:spcPts val="15"/>
              </a:spcBef>
              <a:spcAft>
                <a:spcPts val="0"/>
              </a:spcAft>
              <a:buClr>
                <a:schemeClr val="dk1"/>
              </a:buClr>
              <a:buSzPct val="100000"/>
              <a:buFont typeface="Calibri"/>
              <a:buNone/>
            </a:pPr>
            <a:r>
              <a:t/>
            </a:r>
            <a:endParaRPr sz="2800">
              <a:latin typeface="Calibri"/>
              <a:ea typeface="Calibri"/>
              <a:cs typeface="Calibri"/>
              <a:sym typeface="Calibri"/>
            </a:endParaRPr>
          </a:p>
          <a:p>
            <a:pPr indent="-342900" lvl="0" marL="355600" marR="6985" rtl="0" algn="just">
              <a:lnSpc>
                <a:spcPct val="100000"/>
              </a:lnSpc>
              <a:spcBef>
                <a:spcPts val="5"/>
              </a:spcBef>
              <a:spcAft>
                <a:spcPts val="0"/>
              </a:spcAft>
              <a:buClr>
                <a:srgbClr val="000000"/>
              </a:buClr>
              <a:buSzPct val="93333"/>
              <a:buFont typeface="Calibri"/>
              <a:buChar char="▪"/>
            </a:pPr>
            <a:r>
              <a:rPr b="1" lang="en-US" sz="2800">
                <a:latin typeface="Calibri"/>
                <a:ea typeface="Calibri"/>
                <a:cs typeface="Calibri"/>
                <a:sym typeface="Calibri"/>
              </a:rPr>
              <a:t>Data Imputation: </a:t>
            </a:r>
            <a:r>
              <a:rPr lang="en-US" sz="2800">
                <a:latin typeface="Calibri"/>
                <a:ea typeface="Calibri"/>
                <a:cs typeface="Calibri"/>
                <a:sym typeface="Calibri"/>
              </a:rPr>
              <a:t>Filling the missing categorical values with  mode and numerical values with median. Conversion of price,  installs, reviews into numerical values.</a:t>
            </a:r>
            <a:endParaRPr sz="2800">
              <a:latin typeface="Calibri"/>
              <a:ea typeface="Calibri"/>
              <a:cs typeface="Calibri"/>
              <a:sym typeface="Calibri"/>
            </a:endParaRPr>
          </a:p>
          <a:p>
            <a:pPr indent="-77470" lvl="0" marL="228600" rtl="0" algn="l">
              <a:lnSpc>
                <a:spcPct val="100000"/>
              </a:lnSpc>
              <a:spcBef>
                <a:spcPts val="15"/>
              </a:spcBef>
              <a:spcAft>
                <a:spcPts val="0"/>
              </a:spcAft>
              <a:buClr>
                <a:schemeClr val="dk1"/>
              </a:buClr>
              <a:buSzPct val="100000"/>
              <a:buFont typeface="Calibri"/>
              <a:buNone/>
            </a:pPr>
            <a:r>
              <a:t/>
            </a:r>
            <a:endParaRPr sz="2800">
              <a:latin typeface="Calibri"/>
              <a:ea typeface="Calibri"/>
              <a:cs typeface="Calibri"/>
              <a:sym typeface="Calibri"/>
            </a:endParaRPr>
          </a:p>
          <a:p>
            <a:pPr indent="-342900" lvl="0" marL="355600" marR="6985" rtl="0" algn="just">
              <a:lnSpc>
                <a:spcPct val="100000"/>
              </a:lnSpc>
              <a:spcBef>
                <a:spcPts val="5"/>
              </a:spcBef>
              <a:spcAft>
                <a:spcPts val="0"/>
              </a:spcAft>
              <a:buClr>
                <a:srgbClr val="000000"/>
              </a:buClr>
              <a:buSzPct val="93333"/>
              <a:buFont typeface="Calibri"/>
              <a:buChar char="▪"/>
            </a:pPr>
            <a:r>
              <a:rPr b="1" lang="en-US" sz="2800">
                <a:latin typeface="Calibri"/>
                <a:ea typeface="Calibri"/>
                <a:cs typeface="Calibri"/>
                <a:sym typeface="Calibri"/>
              </a:rPr>
              <a:t>Exploratory Data Analysis: </a:t>
            </a:r>
            <a:r>
              <a:rPr lang="en-US" sz="2800">
                <a:latin typeface="Calibri"/>
                <a:ea typeface="Calibri"/>
                <a:cs typeface="Calibri"/>
                <a:sym typeface="Calibri"/>
              </a:rPr>
              <a:t>Analyzing the data sets to  summarize their main characteristics using statistical graphics  and data visualizations method.</a:t>
            </a:r>
            <a:endParaRPr/>
          </a:p>
          <a:p>
            <a:pPr indent="-77470" lvl="0" marL="228600" rtl="0" algn="l">
              <a:lnSpc>
                <a:spcPct val="90000"/>
              </a:lnSpc>
              <a:spcBef>
                <a:spcPts val="1000"/>
              </a:spcBef>
              <a:spcAft>
                <a:spcPts val="0"/>
              </a:spcAft>
              <a:buClr>
                <a:schemeClr val="dk1"/>
              </a:buClr>
              <a:buSzPct val="100000"/>
              <a:buNone/>
            </a:pPr>
            <a:r>
              <a:t/>
            </a:r>
            <a:endParaRPr/>
          </a:p>
        </p:txBody>
      </p:sp>
      <p:sp>
        <p:nvSpPr>
          <p:cNvPr id="147" name="Google Shape;147;p6"/>
          <p:cNvSpPr/>
          <p:nvPr/>
        </p:nvSpPr>
        <p:spPr>
          <a:xfrm>
            <a:off x="324942" y="427900"/>
            <a:ext cx="513258" cy="5062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8" name="Google Shape;148;p6"/>
          <p:cNvPicPr preferRelativeResize="0"/>
          <p:nvPr/>
        </p:nvPicPr>
        <p:blipFill rotWithShape="1">
          <a:blip r:embed="rId5">
            <a:alphaModFix/>
          </a:blip>
          <a:srcRect b="0" l="0" r="0" t="0"/>
          <a:stretch/>
        </p:blipFill>
        <p:spPr>
          <a:xfrm>
            <a:off x="8868793" y="3773010"/>
            <a:ext cx="2646698" cy="2931849"/>
          </a:xfrm>
          <a:prstGeom prst="rect">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352"/>
              </a:srgbClr>
            </a:outerShdw>
          </a:effectLst>
        </p:spPr>
      </p:pic>
      <p:pic>
        <p:nvPicPr>
          <p:cNvPr id="149" name="Google Shape;149;p6"/>
          <p:cNvPicPr preferRelativeResize="0"/>
          <p:nvPr/>
        </p:nvPicPr>
        <p:blipFill rotWithShape="1">
          <a:blip r:embed="rId6">
            <a:alphaModFix/>
          </a:blip>
          <a:srcRect b="0" l="0" r="0" t="0"/>
          <a:stretch/>
        </p:blipFill>
        <p:spPr>
          <a:xfrm>
            <a:off x="11544345" y="139777"/>
            <a:ext cx="466725" cy="52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txBox="1"/>
          <p:nvPr>
            <p:ph type="title"/>
          </p:nvPr>
        </p:nvSpPr>
        <p:spPr>
          <a:xfrm>
            <a:off x="1109710" y="365126"/>
            <a:ext cx="6640496" cy="79784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b="1" lang="en-US">
                <a:solidFill>
                  <a:srgbClr val="FF0000"/>
                </a:solidFill>
                <a:latin typeface="Arial"/>
                <a:ea typeface="Arial"/>
                <a:cs typeface="Arial"/>
                <a:sym typeface="Arial"/>
              </a:rPr>
              <a:t>Attributes in User reviews</a:t>
            </a:r>
            <a:endParaRPr>
              <a:solidFill>
                <a:srgbClr val="FF0000"/>
              </a:solidFill>
              <a:latin typeface="Arial"/>
              <a:ea typeface="Arial"/>
              <a:cs typeface="Arial"/>
              <a:sym typeface="Arial"/>
            </a:endParaRPr>
          </a:p>
        </p:txBody>
      </p:sp>
      <p:sp>
        <p:nvSpPr>
          <p:cNvPr id="155" name="Google Shape;155;p7"/>
          <p:cNvSpPr txBox="1"/>
          <p:nvPr>
            <p:ph idx="1" type="body"/>
          </p:nvPr>
        </p:nvSpPr>
        <p:spPr>
          <a:xfrm>
            <a:off x="674703" y="1438183"/>
            <a:ext cx="8336132" cy="3604334"/>
          </a:xfrm>
          <a:prstGeom prst="rect">
            <a:avLst/>
          </a:prstGeom>
          <a:noFill/>
          <a:ln>
            <a:noFill/>
          </a:ln>
        </p:spPr>
        <p:txBody>
          <a:bodyPr anchorCtr="0" anchor="t" bIns="45700" lIns="91425" spcFirstLastPara="1" rIns="91425" wrap="square" tIns="45700">
            <a:normAutofit/>
          </a:bodyPr>
          <a:lstStyle/>
          <a:p>
            <a:pPr indent="-227329" lvl="0" marL="432434" rtl="0" algn="l">
              <a:lnSpc>
                <a:spcPct val="100000"/>
              </a:lnSpc>
              <a:spcBef>
                <a:spcPts val="0"/>
              </a:spcBef>
              <a:spcAft>
                <a:spcPts val="0"/>
              </a:spcAft>
              <a:buClr>
                <a:srgbClr val="124F5C"/>
              </a:buClr>
              <a:buSzPts val="2800"/>
              <a:buAutoNum type="arabicPeriod"/>
            </a:pPr>
            <a:r>
              <a:rPr b="1" lang="en-US" sz="2800">
                <a:solidFill>
                  <a:srgbClr val="124F5C"/>
                </a:solidFill>
                <a:latin typeface="Calibri"/>
                <a:ea typeface="Calibri"/>
                <a:cs typeface="Calibri"/>
                <a:sym typeface="Calibri"/>
              </a:rPr>
              <a:t>App- </a:t>
            </a:r>
            <a:r>
              <a:rPr lang="en-US" sz="2800">
                <a:solidFill>
                  <a:srgbClr val="124F5C"/>
                </a:solidFill>
                <a:latin typeface="Calibri"/>
                <a:ea typeface="Calibri"/>
                <a:cs typeface="Calibri"/>
                <a:sym typeface="Calibri"/>
              </a:rPr>
              <a:t>Application name</a:t>
            </a:r>
            <a:endParaRPr sz="2800">
              <a:latin typeface="Calibri"/>
              <a:ea typeface="Calibri"/>
              <a:cs typeface="Calibri"/>
              <a:sym typeface="Calibri"/>
            </a:endParaRPr>
          </a:p>
          <a:p>
            <a:pPr indent="-227329" lvl="0" marL="432434" rtl="0" algn="l">
              <a:lnSpc>
                <a:spcPct val="100000"/>
              </a:lnSpc>
              <a:spcBef>
                <a:spcPts val="960"/>
              </a:spcBef>
              <a:spcAft>
                <a:spcPts val="0"/>
              </a:spcAft>
              <a:buClr>
                <a:srgbClr val="124F5C"/>
              </a:buClr>
              <a:buSzPts val="2800"/>
              <a:buAutoNum type="arabicPeriod"/>
            </a:pPr>
            <a:r>
              <a:rPr b="1" lang="en-US" sz="2800">
                <a:solidFill>
                  <a:srgbClr val="124F5C"/>
                </a:solidFill>
                <a:latin typeface="Calibri"/>
                <a:ea typeface="Calibri"/>
                <a:cs typeface="Calibri"/>
                <a:sym typeface="Calibri"/>
              </a:rPr>
              <a:t>Translated Review- </a:t>
            </a:r>
            <a:r>
              <a:rPr lang="en-US" sz="2800">
                <a:solidFill>
                  <a:srgbClr val="124F5C"/>
                </a:solidFill>
                <a:latin typeface="Calibri"/>
                <a:ea typeface="Calibri"/>
                <a:cs typeface="Calibri"/>
                <a:sym typeface="Calibri"/>
              </a:rPr>
              <a:t>User review</a:t>
            </a:r>
            <a:endParaRPr sz="2800">
              <a:latin typeface="Calibri"/>
              <a:ea typeface="Calibri"/>
              <a:cs typeface="Calibri"/>
              <a:sym typeface="Calibri"/>
            </a:endParaRPr>
          </a:p>
          <a:p>
            <a:pPr indent="-227329" lvl="0" marL="432434" rtl="0" algn="l">
              <a:lnSpc>
                <a:spcPct val="100000"/>
              </a:lnSpc>
              <a:spcBef>
                <a:spcPts val="960"/>
              </a:spcBef>
              <a:spcAft>
                <a:spcPts val="0"/>
              </a:spcAft>
              <a:buClr>
                <a:srgbClr val="124F5C"/>
              </a:buClr>
              <a:buSzPts val="2800"/>
              <a:buAutoNum type="arabicPeriod"/>
            </a:pPr>
            <a:r>
              <a:rPr b="1" lang="en-US" sz="2800">
                <a:solidFill>
                  <a:srgbClr val="124F5C"/>
                </a:solidFill>
                <a:latin typeface="Calibri"/>
                <a:ea typeface="Calibri"/>
                <a:cs typeface="Calibri"/>
                <a:sym typeface="Calibri"/>
              </a:rPr>
              <a:t>Sentiment- </a:t>
            </a:r>
            <a:r>
              <a:rPr lang="en-US" sz="2800">
                <a:solidFill>
                  <a:srgbClr val="124F5C"/>
                </a:solidFill>
                <a:latin typeface="Calibri"/>
                <a:ea typeface="Calibri"/>
                <a:cs typeface="Calibri"/>
                <a:sym typeface="Calibri"/>
              </a:rPr>
              <a:t>Positive/Negative/Neutral</a:t>
            </a:r>
            <a:endParaRPr sz="2800">
              <a:latin typeface="Calibri"/>
              <a:ea typeface="Calibri"/>
              <a:cs typeface="Calibri"/>
              <a:sym typeface="Calibri"/>
            </a:endParaRPr>
          </a:p>
          <a:p>
            <a:pPr indent="-227329" lvl="0" marL="432434" rtl="0" algn="l">
              <a:lnSpc>
                <a:spcPct val="100000"/>
              </a:lnSpc>
              <a:spcBef>
                <a:spcPts val="960"/>
              </a:spcBef>
              <a:spcAft>
                <a:spcPts val="0"/>
              </a:spcAft>
              <a:buClr>
                <a:srgbClr val="124F5C"/>
              </a:buClr>
              <a:buSzPts val="2800"/>
              <a:buAutoNum type="arabicPeriod"/>
            </a:pPr>
            <a:r>
              <a:rPr b="1" lang="en-US" sz="2800">
                <a:solidFill>
                  <a:srgbClr val="124F5C"/>
                </a:solidFill>
                <a:latin typeface="Calibri"/>
                <a:ea typeface="Calibri"/>
                <a:cs typeface="Calibri"/>
                <a:sym typeface="Calibri"/>
              </a:rPr>
              <a:t>Sentiment Polarity- </a:t>
            </a:r>
            <a:r>
              <a:rPr lang="en-US" sz="2800">
                <a:solidFill>
                  <a:srgbClr val="124F5C"/>
                </a:solidFill>
                <a:latin typeface="Calibri"/>
                <a:ea typeface="Calibri"/>
                <a:cs typeface="Calibri"/>
                <a:sym typeface="Calibri"/>
              </a:rPr>
              <a:t>Sentiment polarity score</a:t>
            </a:r>
            <a:endParaRPr sz="2800">
              <a:latin typeface="Calibri"/>
              <a:ea typeface="Calibri"/>
              <a:cs typeface="Calibri"/>
              <a:sym typeface="Calibri"/>
            </a:endParaRPr>
          </a:p>
          <a:p>
            <a:pPr indent="-227329" lvl="0" marL="432434" rtl="0" algn="l">
              <a:lnSpc>
                <a:spcPct val="100000"/>
              </a:lnSpc>
              <a:spcBef>
                <a:spcPts val="965"/>
              </a:spcBef>
              <a:spcAft>
                <a:spcPts val="0"/>
              </a:spcAft>
              <a:buClr>
                <a:srgbClr val="124F5C"/>
              </a:buClr>
              <a:buSzPts val="2800"/>
              <a:buAutoNum type="arabicPeriod"/>
            </a:pPr>
            <a:r>
              <a:rPr b="1" lang="en-US" sz="2800">
                <a:solidFill>
                  <a:srgbClr val="124F5C"/>
                </a:solidFill>
                <a:latin typeface="Calibri"/>
                <a:ea typeface="Calibri"/>
                <a:cs typeface="Calibri"/>
                <a:sym typeface="Calibri"/>
              </a:rPr>
              <a:t>Sentiment Subjectivity- </a:t>
            </a:r>
            <a:r>
              <a:rPr lang="en-US" sz="2800">
                <a:solidFill>
                  <a:srgbClr val="124F5C"/>
                </a:solidFill>
                <a:latin typeface="Calibri"/>
                <a:ea typeface="Calibri"/>
                <a:cs typeface="Calibri"/>
                <a:sym typeface="Calibri"/>
              </a:rPr>
              <a:t>Sentiment subjectivity score</a:t>
            </a:r>
            <a:endParaRPr/>
          </a:p>
          <a:p>
            <a:pPr indent="-227329" lvl="0" marL="432434" rtl="0" algn="l">
              <a:lnSpc>
                <a:spcPct val="100000"/>
              </a:lnSpc>
              <a:spcBef>
                <a:spcPts val="965"/>
              </a:spcBef>
              <a:spcAft>
                <a:spcPts val="0"/>
              </a:spcAft>
              <a:buClr>
                <a:srgbClr val="124F5C"/>
              </a:buClr>
              <a:buSzPts val="2800"/>
              <a:buFont typeface="Arial"/>
              <a:buAutoNum type="arabicPeriod"/>
            </a:pPr>
            <a:r>
              <a:rPr b="1" lang="en-US">
                <a:solidFill>
                  <a:srgbClr val="124F5C"/>
                </a:solidFill>
              </a:rPr>
              <a:t>EDA</a:t>
            </a:r>
            <a:r>
              <a:rPr lang="en-US">
                <a:solidFill>
                  <a:srgbClr val="124F5C"/>
                </a:solidFill>
              </a:rPr>
              <a:t>-Exploratory Data Analysis</a:t>
            </a:r>
            <a:endParaRPr b="0" i="0">
              <a:solidFill>
                <a:srgbClr val="212121"/>
              </a:solidFill>
              <a:latin typeface="Roboto"/>
              <a:ea typeface="Roboto"/>
              <a:cs typeface="Roboto"/>
              <a:sym typeface="Roboto"/>
            </a:endParaRPr>
          </a:p>
          <a:p>
            <a:pPr indent="0" lvl="0" marL="205105" rtl="0" algn="l">
              <a:lnSpc>
                <a:spcPct val="100000"/>
              </a:lnSpc>
              <a:spcBef>
                <a:spcPts val="965"/>
              </a:spcBef>
              <a:spcAft>
                <a:spcPts val="0"/>
              </a:spcAft>
              <a:buClr>
                <a:schemeClr val="dk1"/>
              </a:buClr>
              <a:buSzPts val="2800"/>
              <a:buNone/>
            </a:pPr>
            <a:r>
              <a:t/>
            </a:r>
            <a:endParaRPr sz="2800">
              <a:latin typeface="Calibri"/>
              <a:ea typeface="Calibri"/>
              <a:cs typeface="Calibri"/>
              <a:sym typeface="Calibri"/>
            </a:endParaRPr>
          </a:p>
          <a:p>
            <a:pPr indent="0" lvl="0" marL="0" rtl="0" algn="l">
              <a:lnSpc>
                <a:spcPct val="90000"/>
              </a:lnSpc>
              <a:spcBef>
                <a:spcPts val="1000"/>
              </a:spcBef>
              <a:spcAft>
                <a:spcPts val="0"/>
              </a:spcAft>
              <a:buClr>
                <a:schemeClr val="dk1"/>
              </a:buClr>
              <a:buSzPts val="2800"/>
              <a:buNone/>
            </a:pPr>
            <a:r>
              <a:t/>
            </a:r>
            <a:endParaRPr/>
          </a:p>
        </p:txBody>
      </p:sp>
      <p:sp>
        <p:nvSpPr>
          <p:cNvPr id="156" name="Google Shape;156;p7"/>
          <p:cNvSpPr/>
          <p:nvPr/>
        </p:nvSpPr>
        <p:spPr>
          <a:xfrm>
            <a:off x="324942" y="427900"/>
            <a:ext cx="784768" cy="7350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7" name="Google Shape;157;p7"/>
          <p:cNvPicPr preferRelativeResize="0"/>
          <p:nvPr/>
        </p:nvPicPr>
        <p:blipFill rotWithShape="1">
          <a:blip r:embed="rId4">
            <a:alphaModFix/>
          </a:blip>
          <a:srcRect b="0" l="0" r="0" t="0"/>
          <a:stretch/>
        </p:blipFill>
        <p:spPr>
          <a:xfrm>
            <a:off x="11544345" y="139777"/>
            <a:ext cx="466725" cy="523875"/>
          </a:xfrm>
          <a:prstGeom prst="rect">
            <a:avLst/>
          </a:prstGeom>
          <a:noFill/>
          <a:ln>
            <a:noFill/>
          </a:ln>
        </p:spPr>
      </p:pic>
      <p:pic>
        <p:nvPicPr>
          <p:cNvPr descr="7 Best Shopify Product Review Apps to Boost Online Business" id="158" name="Google Shape;158;p7"/>
          <p:cNvPicPr preferRelativeResize="0"/>
          <p:nvPr/>
        </p:nvPicPr>
        <p:blipFill rotWithShape="1">
          <a:blip r:embed="rId5">
            <a:alphaModFix/>
          </a:blip>
          <a:srcRect b="0" l="0" r="0" t="0"/>
          <a:stretch/>
        </p:blipFill>
        <p:spPr>
          <a:xfrm>
            <a:off x="6471821" y="4210775"/>
            <a:ext cx="5720179" cy="2647225"/>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352"/>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txBox="1"/>
          <p:nvPr>
            <p:ph type="title"/>
          </p:nvPr>
        </p:nvSpPr>
        <p:spPr>
          <a:xfrm>
            <a:off x="1232916" y="365125"/>
            <a:ext cx="10120884" cy="70777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Old Standard TT"/>
              <a:buNone/>
            </a:pPr>
            <a:r>
              <a:rPr b="1" lang="en-US" sz="4400">
                <a:solidFill>
                  <a:srgbClr val="FF0000"/>
                </a:solidFill>
                <a:latin typeface="Old Standard TT"/>
                <a:ea typeface="Old Standard TT"/>
                <a:cs typeface="Old Standard TT"/>
                <a:sym typeface="Old Standard TT"/>
              </a:rPr>
              <a:t>OVERVIEW OF ANALYSIS</a:t>
            </a:r>
            <a:endParaRPr>
              <a:solidFill>
                <a:srgbClr val="FF0000"/>
              </a:solidFill>
            </a:endParaRPr>
          </a:p>
        </p:txBody>
      </p:sp>
      <p:grpSp>
        <p:nvGrpSpPr>
          <p:cNvPr id="164" name="Google Shape;164;p8"/>
          <p:cNvGrpSpPr/>
          <p:nvPr/>
        </p:nvGrpSpPr>
        <p:grpSpPr>
          <a:xfrm>
            <a:off x="478536" y="263652"/>
            <a:ext cx="809244" cy="809244"/>
            <a:chOff x="478536" y="263652"/>
            <a:chExt cx="809244" cy="809244"/>
          </a:xfrm>
        </p:grpSpPr>
        <p:sp>
          <p:nvSpPr>
            <p:cNvPr id="165" name="Google Shape;165;p8"/>
            <p:cNvSpPr/>
            <p:nvPr/>
          </p:nvSpPr>
          <p:spPr>
            <a:xfrm>
              <a:off x="478536" y="263652"/>
              <a:ext cx="809244" cy="809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 name="Google Shape;166;p8"/>
            <p:cNvSpPr/>
            <p:nvPr/>
          </p:nvSpPr>
          <p:spPr>
            <a:xfrm>
              <a:off x="537972" y="303276"/>
              <a:ext cx="694944" cy="69646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7" name="Google Shape;167;p8"/>
          <p:cNvSpPr txBox="1"/>
          <p:nvPr>
            <p:ph idx="1" type="body"/>
          </p:nvPr>
        </p:nvSpPr>
        <p:spPr>
          <a:xfrm>
            <a:off x="0" y="1804610"/>
            <a:ext cx="3142695" cy="618994"/>
          </a:xfrm>
          <a:prstGeom prst="rect">
            <a:avLst/>
          </a:prstGeom>
          <a:solidFill>
            <a:srgbClr val="359E93"/>
          </a:solid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800"/>
              <a:buNone/>
            </a:pPr>
            <a:r>
              <a:t/>
            </a:r>
            <a:endParaRPr>
              <a:solidFill>
                <a:srgbClr val="FFFFFF"/>
              </a:solidFill>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t/>
            </a:r>
            <a:endParaRPr>
              <a:solidFill>
                <a:srgbClr val="FFFFFF"/>
              </a:solidFill>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t/>
            </a:r>
            <a:endParaRPr sz="2800">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a:p>
        </p:txBody>
      </p:sp>
      <p:sp>
        <p:nvSpPr>
          <p:cNvPr id="168" name="Google Shape;168;p8"/>
          <p:cNvSpPr/>
          <p:nvPr/>
        </p:nvSpPr>
        <p:spPr>
          <a:xfrm>
            <a:off x="2799068" y="1777976"/>
            <a:ext cx="3305810" cy="669290"/>
          </a:xfrm>
          <a:custGeom>
            <a:rect b="b" l="l" r="r" t="t"/>
            <a:pathLst>
              <a:path extrusionOk="0" h="669289" w="3305810">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sp>
        <p:nvSpPr>
          <p:cNvPr id="169" name="Google Shape;169;p8"/>
          <p:cNvSpPr txBox="1"/>
          <p:nvPr/>
        </p:nvSpPr>
        <p:spPr>
          <a:xfrm>
            <a:off x="3391271" y="1864445"/>
            <a:ext cx="212176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Data Exploration</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 name="Google Shape;170;p8"/>
          <p:cNvSpPr txBox="1"/>
          <p:nvPr/>
        </p:nvSpPr>
        <p:spPr>
          <a:xfrm>
            <a:off x="666344" y="1943455"/>
            <a:ext cx="1988079" cy="369332"/>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Data Cleaning</a:t>
            </a:r>
            <a:endParaRPr b="0" i="0" sz="1800" u="none" cap="none" strike="noStrike">
              <a:solidFill>
                <a:schemeClr val="dk1"/>
              </a:solidFill>
              <a:latin typeface="Arial"/>
              <a:ea typeface="Arial"/>
              <a:cs typeface="Arial"/>
              <a:sym typeface="Arial"/>
            </a:endParaRPr>
          </a:p>
        </p:txBody>
      </p:sp>
      <p:sp>
        <p:nvSpPr>
          <p:cNvPr id="171" name="Google Shape;171;p8"/>
          <p:cNvSpPr/>
          <p:nvPr/>
        </p:nvSpPr>
        <p:spPr>
          <a:xfrm>
            <a:off x="5761609" y="1777976"/>
            <a:ext cx="3305810" cy="669290"/>
          </a:xfrm>
          <a:custGeom>
            <a:rect b="b" l="l" r="r" t="t"/>
            <a:pathLst>
              <a:path extrusionOk="0" h="669289" w="330580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 name="Google Shape;172;p8"/>
          <p:cNvSpPr txBox="1"/>
          <p:nvPr/>
        </p:nvSpPr>
        <p:spPr>
          <a:xfrm>
            <a:off x="6104879" y="1864446"/>
            <a:ext cx="26840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Predictive Modeling</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 name="Google Shape;173;p8"/>
          <p:cNvSpPr/>
          <p:nvPr/>
        </p:nvSpPr>
        <p:spPr>
          <a:xfrm>
            <a:off x="8744503" y="1777976"/>
            <a:ext cx="3305810" cy="669290"/>
          </a:xfrm>
          <a:custGeom>
            <a:rect b="b" l="l" r="r" t="t"/>
            <a:pathLst>
              <a:path extrusionOk="0" h="669289" w="330580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p8"/>
          <p:cNvSpPr txBox="1"/>
          <p:nvPr/>
        </p:nvSpPr>
        <p:spPr>
          <a:xfrm>
            <a:off x="9315995" y="1864445"/>
            <a:ext cx="18698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Review </a:t>
            </a:r>
            <a:r>
              <a:rPr b="0" i="0" lang="en-US" sz="1800" u="none" cap="none" strike="noStrike">
                <a:solidFill>
                  <a:schemeClr val="lt1"/>
                </a:solidFill>
                <a:latin typeface="Arial"/>
                <a:ea typeface="Arial"/>
                <a:cs typeface="Arial"/>
                <a:sym typeface="Arial"/>
              </a:rPr>
              <a:t>analysis</a:t>
            </a:r>
            <a:endParaRPr b="0" i="0" sz="1800" u="none" cap="none" strike="noStrike">
              <a:solidFill>
                <a:schemeClr val="lt1"/>
              </a:solidFill>
              <a:latin typeface="Arial"/>
              <a:ea typeface="Arial"/>
              <a:cs typeface="Arial"/>
              <a:sym typeface="Arial"/>
            </a:endParaRPr>
          </a:p>
        </p:txBody>
      </p:sp>
      <p:sp>
        <p:nvSpPr>
          <p:cNvPr id="175" name="Google Shape;175;p8"/>
          <p:cNvSpPr/>
          <p:nvPr/>
        </p:nvSpPr>
        <p:spPr>
          <a:xfrm>
            <a:off x="1043163" y="2790704"/>
            <a:ext cx="652472" cy="74260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p8"/>
          <p:cNvSpPr/>
          <p:nvPr/>
        </p:nvSpPr>
        <p:spPr>
          <a:xfrm>
            <a:off x="4055157" y="2886982"/>
            <a:ext cx="1040626" cy="64633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p8"/>
          <p:cNvSpPr/>
          <p:nvPr/>
        </p:nvSpPr>
        <p:spPr>
          <a:xfrm>
            <a:off x="7183234" y="2886982"/>
            <a:ext cx="1040626" cy="64633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8"/>
          <p:cNvSpPr txBox="1"/>
          <p:nvPr/>
        </p:nvSpPr>
        <p:spPr>
          <a:xfrm>
            <a:off x="666342" y="3817398"/>
            <a:ext cx="1988081" cy="1658018"/>
          </a:xfrm>
          <a:prstGeom prst="rect">
            <a:avLst/>
          </a:prstGeom>
          <a:noFill/>
          <a:ln>
            <a:noFill/>
          </a:ln>
        </p:spPr>
        <p:txBody>
          <a:bodyPr anchorCtr="0" anchor="t" bIns="45700" lIns="91425" spcFirstLastPara="1" rIns="91425" wrap="square" tIns="45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Understand the  structure of the  dataset and clean  data before analysis</a:t>
            </a:r>
            <a:endParaRPr b="0" i="0" sz="1800" u="none" cap="none" strike="noStrike">
              <a:solidFill>
                <a:schemeClr val="dk1"/>
              </a:solidFill>
              <a:latin typeface="Arial"/>
              <a:ea typeface="Arial"/>
              <a:cs typeface="Arial"/>
              <a:sym typeface="Arial"/>
            </a:endParaRPr>
          </a:p>
        </p:txBody>
      </p:sp>
      <p:sp>
        <p:nvSpPr>
          <p:cNvPr id="179" name="Google Shape;179;p8"/>
          <p:cNvSpPr txBox="1"/>
          <p:nvPr/>
        </p:nvSpPr>
        <p:spPr>
          <a:xfrm>
            <a:off x="3581689" y="3817398"/>
            <a:ext cx="1851446" cy="2295115"/>
          </a:xfrm>
          <a:prstGeom prst="rect">
            <a:avLst/>
          </a:prstGeom>
          <a:noFill/>
          <a:ln>
            <a:noFill/>
          </a:ln>
        </p:spPr>
        <p:txBody>
          <a:bodyPr anchorCtr="0" anchor="t" bIns="45700" lIns="91425" spcFirstLastPara="1" rIns="91425" wrap="square" tIns="45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Uncover initial  patterns,  characteristics, and  points of interest  using visual  exploration</a:t>
            </a:r>
            <a:endParaRPr b="0" i="0" sz="1800" u="none" cap="none" strike="noStrike">
              <a:solidFill>
                <a:schemeClr val="dk1"/>
              </a:solidFill>
              <a:latin typeface="Arial"/>
              <a:ea typeface="Arial"/>
              <a:cs typeface="Arial"/>
              <a:sym typeface="Arial"/>
            </a:endParaRPr>
          </a:p>
        </p:txBody>
      </p:sp>
      <p:sp>
        <p:nvSpPr>
          <p:cNvPr id="180" name="Google Shape;180;p8"/>
          <p:cNvSpPr txBox="1"/>
          <p:nvPr/>
        </p:nvSpPr>
        <p:spPr>
          <a:xfrm flipH="1">
            <a:off x="6758867" y="3970026"/>
            <a:ext cx="2234213" cy="1658018"/>
          </a:xfrm>
          <a:prstGeom prst="rect">
            <a:avLst/>
          </a:prstGeom>
          <a:noFill/>
          <a:ln>
            <a:noFill/>
          </a:ln>
        </p:spPr>
        <p:txBody>
          <a:bodyPr anchorCtr="0" anchor="t" bIns="45700" lIns="91425" spcFirstLastPara="1" rIns="91425" wrap="square" tIns="45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Formulate a  statistical model to  forecast an  outcome using  relevant predictors</a:t>
            </a:r>
            <a:endParaRPr b="0" i="0" sz="1800" u="none" cap="none" strike="noStrike">
              <a:solidFill>
                <a:schemeClr val="dk1"/>
              </a:solidFill>
              <a:latin typeface="Arial"/>
              <a:ea typeface="Arial"/>
              <a:cs typeface="Arial"/>
              <a:sym typeface="Arial"/>
            </a:endParaRPr>
          </a:p>
        </p:txBody>
      </p:sp>
      <p:pic>
        <p:nvPicPr>
          <p:cNvPr descr="Icon&#10;&#10;Description automatically generated with medium confidence" id="181" name="Google Shape;181;p8"/>
          <p:cNvPicPr preferRelativeResize="0"/>
          <p:nvPr/>
        </p:nvPicPr>
        <p:blipFill rotWithShape="1">
          <a:blip r:embed="rId8">
            <a:alphaModFix/>
          </a:blip>
          <a:srcRect b="0" l="0" r="0" t="0"/>
          <a:stretch/>
        </p:blipFill>
        <p:spPr>
          <a:xfrm>
            <a:off x="9573046" y="2636667"/>
            <a:ext cx="1298944" cy="1242875"/>
          </a:xfrm>
          <a:prstGeom prst="rect">
            <a:avLst/>
          </a:prstGeom>
          <a:noFill/>
          <a:ln>
            <a:noFill/>
          </a:ln>
        </p:spPr>
      </p:pic>
      <p:sp>
        <p:nvSpPr>
          <p:cNvPr id="182" name="Google Shape;182;p8"/>
          <p:cNvSpPr txBox="1"/>
          <p:nvPr/>
        </p:nvSpPr>
        <p:spPr>
          <a:xfrm flipH="1">
            <a:off x="9410330" y="4145872"/>
            <a:ext cx="211532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 analysis the what type off Review’s are given</a:t>
            </a:r>
            <a:endParaRPr b="0" i="0" sz="1800" u="none" cap="none" strike="noStrike">
              <a:solidFill>
                <a:schemeClr val="dk1"/>
              </a:solidFill>
              <a:latin typeface="Calibri"/>
              <a:ea typeface="Calibri"/>
              <a:cs typeface="Calibri"/>
              <a:sym typeface="Calibri"/>
            </a:endParaRPr>
          </a:p>
        </p:txBody>
      </p:sp>
      <p:pic>
        <p:nvPicPr>
          <p:cNvPr id="183" name="Google Shape;183;p8"/>
          <p:cNvPicPr preferRelativeResize="0"/>
          <p:nvPr/>
        </p:nvPicPr>
        <p:blipFill rotWithShape="1">
          <a:blip r:embed="rId9">
            <a:alphaModFix/>
          </a:blip>
          <a:srcRect b="0" l="0" r="0" t="0"/>
          <a:stretch/>
        </p:blipFill>
        <p:spPr>
          <a:xfrm>
            <a:off x="11544345" y="139777"/>
            <a:ext cx="466725" cy="523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9"/>
          <p:cNvSpPr txBox="1"/>
          <p:nvPr>
            <p:ph type="title"/>
          </p:nvPr>
        </p:nvSpPr>
        <p:spPr>
          <a:xfrm>
            <a:off x="1065319" y="365125"/>
            <a:ext cx="4776187" cy="50627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Arial"/>
              <a:buNone/>
            </a:pPr>
            <a:r>
              <a:rPr lang="en-US" sz="4400">
                <a:solidFill>
                  <a:srgbClr val="FF0000"/>
                </a:solidFill>
                <a:latin typeface="Arial"/>
                <a:ea typeface="Arial"/>
                <a:cs typeface="Arial"/>
                <a:sym typeface="Arial"/>
              </a:rPr>
              <a:t>Correlation Heatmap</a:t>
            </a:r>
            <a:endParaRPr>
              <a:solidFill>
                <a:srgbClr val="FF0000"/>
              </a:solidFill>
              <a:latin typeface="Arial"/>
              <a:ea typeface="Arial"/>
              <a:cs typeface="Arial"/>
              <a:sym typeface="Arial"/>
            </a:endParaRPr>
          </a:p>
        </p:txBody>
      </p:sp>
      <p:sp>
        <p:nvSpPr>
          <p:cNvPr id="189" name="Google Shape;189;p9"/>
          <p:cNvSpPr/>
          <p:nvPr/>
        </p:nvSpPr>
        <p:spPr>
          <a:xfrm>
            <a:off x="393601" y="365126"/>
            <a:ext cx="671718" cy="5690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0" name="Google Shape;190;p9"/>
          <p:cNvPicPr preferRelativeResize="0"/>
          <p:nvPr/>
        </p:nvPicPr>
        <p:blipFill rotWithShape="1">
          <a:blip r:embed="rId4">
            <a:alphaModFix/>
          </a:blip>
          <a:srcRect b="0" l="0" r="0" t="0"/>
          <a:stretch/>
        </p:blipFill>
        <p:spPr>
          <a:xfrm>
            <a:off x="11544345" y="139777"/>
            <a:ext cx="466725" cy="523875"/>
          </a:xfrm>
          <a:prstGeom prst="rect">
            <a:avLst/>
          </a:prstGeom>
          <a:noFill/>
          <a:ln>
            <a:noFill/>
          </a:ln>
        </p:spPr>
      </p:pic>
      <p:sp>
        <p:nvSpPr>
          <p:cNvPr id="191" name="Google Shape;191;p9"/>
          <p:cNvSpPr txBox="1"/>
          <p:nvPr>
            <p:ph idx="1" type="body"/>
          </p:nvPr>
        </p:nvSpPr>
        <p:spPr>
          <a:xfrm>
            <a:off x="393601" y="1748901"/>
            <a:ext cx="10960199" cy="44280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a:p>
            <a:pPr indent="-50800" lvl="0" marL="228600" rtl="0" algn="l">
              <a:lnSpc>
                <a:spcPct val="90000"/>
              </a:lnSpc>
              <a:spcBef>
                <a:spcPts val="1000"/>
              </a:spcBef>
              <a:spcAft>
                <a:spcPts val="0"/>
              </a:spcAft>
              <a:buClr>
                <a:schemeClr val="dk1"/>
              </a:buClr>
              <a:buSzPts val="2800"/>
              <a:buFont typeface="Noto Sans Symbols"/>
              <a:buNone/>
            </a:pPr>
            <a:r>
              <a:t/>
            </a:r>
            <a:endParaRPr/>
          </a:p>
        </p:txBody>
      </p:sp>
      <p:sp>
        <p:nvSpPr>
          <p:cNvPr id="192" name="Google Shape;192;p9"/>
          <p:cNvSpPr txBox="1"/>
          <p:nvPr/>
        </p:nvSpPr>
        <p:spPr>
          <a:xfrm>
            <a:off x="435003" y="4215823"/>
            <a:ext cx="3595459" cy="935239"/>
          </a:xfrm>
          <a:prstGeom prst="rect">
            <a:avLst/>
          </a:prstGeom>
          <a:noFill/>
          <a:ln>
            <a:noFill/>
          </a:ln>
        </p:spPr>
        <p:txBody>
          <a:bodyPr anchorCtr="0" anchor="t" bIns="0" lIns="0" spcFirstLastPara="1" rIns="0" wrap="square" tIns="12700">
            <a:spAutoFit/>
          </a:bodyPr>
          <a:lstStyle/>
          <a:p>
            <a:pPr indent="-457200" lvl="0" marL="469265" marR="5080" rtl="0" algn="just">
              <a:lnSpc>
                <a:spcPct val="114999"/>
              </a:lnSpc>
              <a:spcBef>
                <a:spcPts val="0"/>
              </a:spcBef>
              <a:spcAft>
                <a:spcPts val="0"/>
              </a:spcAft>
              <a:buClr>
                <a:srgbClr val="000000"/>
              </a:buClr>
              <a:buSzPts val="1800"/>
              <a:buFont typeface="Arial"/>
              <a:buNone/>
            </a:pPr>
            <a:r>
              <a:rPr b="0" i="0" lang="en-US" sz="1800" u="none" cap="none" strike="noStrike">
                <a:solidFill>
                  <a:srgbClr val="124F5B"/>
                </a:solidFill>
                <a:latin typeface="Arial"/>
                <a:ea typeface="Arial"/>
                <a:cs typeface="Arial"/>
                <a:sym typeface="Arial"/>
              </a:rPr>
              <a:t>❏ </a:t>
            </a:r>
            <a:r>
              <a:rPr b="0" i="0" lang="en-US" sz="1800" u="none" cap="none" strike="noStrike">
                <a:solidFill>
                  <a:srgbClr val="124F5B"/>
                </a:solidFill>
                <a:latin typeface="Verdana"/>
                <a:ea typeface="Verdana"/>
                <a:cs typeface="Verdana"/>
                <a:sym typeface="Verdana"/>
              </a:rPr>
              <a:t>There is a strong </a:t>
            </a:r>
            <a:r>
              <a:rPr b="1" i="0" lang="en-US" sz="1800" u="none" cap="none" strike="noStrike">
                <a:solidFill>
                  <a:srgbClr val="124F5B"/>
                </a:solidFill>
                <a:latin typeface="Verdana"/>
                <a:ea typeface="Verdana"/>
                <a:cs typeface="Verdana"/>
                <a:sym typeface="Verdana"/>
              </a:rPr>
              <a:t>positive  </a:t>
            </a:r>
            <a:r>
              <a:rPr b="0" i="0" lang="en-US" sz="1800" u="none" cap="none" strike="noStrike">
                <a:solidFill>
                  <a:srgbClr val="124F5B"/>
                </a:solidFill>
                <a:latin typeface="Verdana"/>
                <a:ea typeface="Verdana"/>
                <a:cs typeface="Verdana"/>
                <a:sym typeface="Verdana"/>
              </a:rPr>
              <a:t>correlation between the  </a:t>
            </a:r>
            <a:r>
              <a:rPr b="1" i="0" lang="en-US" sz="1800" u="none" cap="none" strike="noStrike">
                <a:solidFill>
                  <a:srgbClr val="124F5B"/>
                </a:solidFill>
                <a:latin typeface="Verdana"/>
                <a:ea typeface="Verdana"/>
                <a:cs typeface="Verdana"/>
                <a:sym typeface="Verdana"/>
              </a:rPr>
              <a:t>Reviews </a:t>
            </a:r>
            <a:r>
              <a:rPr b="0" i="0" lang="en-US" sz="1800" u="none" cap="none" strike="noStrike">
                <a:solidFill>
                  <a:srgbClr val="124F5B"/>
                </a:solidFill>
                <a:latin typeface="Verdana"/>
                <a:ea typeface="Verdana"/>
                <a:cs typeface="Verdana"/>
                <a:sym typeface="Verdana"/>
              </a:rPr>
              <a:t>and </a:t>
            </a:r>
            <a:r>
              <a:rPr b="1" i="0" lang="en-US" sz="1800" u="none" cap="none" strike="noStrike">
                <a:solidFill>
                  <a:srgbClr val="124F5B"/>
                </a:solidFill>
                <a:latin typeface="Verdana"/>
                <a:ea typeface="Verdana"/>
                <a:cs typeface="Verdana"/>
                <a:sym typeface="Verdana"/>
              </a:rPr>
              <a:t>Installs</a:t>
            </a:r>
            <a:r>
              <a:rPr b="0" i="0" lang="en-US" sz="1800" u="none" cap="none" strike="noStrike">
                <a:solidFill>
                  <a:srgbClr val="124F5B"/>
                </a:solidFill>
                <a:latin typeface="Verdana"/>
                <a:ea typeface="Verdana"/>
                <a:cs typeface="Verdana"/>
                <a:sym typeface="Verdana"/>
              </a:rPr>
              <a:t>.</a:t>
            </a:r>
            <a:endParaRPr b="0" i="0" sz="1800" u="none" cap="none" strike="noStrike">
              <a:solidFill>
                <a:schemeClr val="dk1"/>
              </a:solidFill>
              <a:latin typeface="Verdana"/>
              <a:ea typeface="Verdana"/>
              <a:cs typeface="Verdana"/>
              <a:sym typeface="Verdana"/>
            </a:endParaRPr>
          </a:p>
        </p:txBody>
      </p:sp>
      <p:sp>
        <p:nvSpPr>
          <p:cNvPr id="193" name="Google Shape;193;p9"/>
          <p:cNvSpPr txBox="1"/>
          <p:nvPr/>
        </p:nvSpPr>
        <p:spPr>
          <a:xfrm>
            <a:off x="319596" y="2685567"/>
            <a:ext cx="3941686" cy="961802"/>
          </a:xfrm>
          <a:prstGeom prst="rect">
            <a:avLst/>
          </a:prstGeom>
          <a:noFill/>
          <a:ln>
            <a:noFill/>
          </a:ln>
        </p:spPr>
        <p:txBody>
          <a:bodyPr anchorCtr="0" anchor="t" bIns="0" lIns="0" spcFirstLastPara="1" rIns="0" wrap="square" tIns="53325">
            <a:spAutoFit/>
          </a:bodyPr>
          <a:lstStyle/>
          <a:p>
            <a:pPr indent="0" lvl="0" marL="0" marR="8255" rtl="0" algn="r">
              <a:lnSpc>
                <a:spcPct val="100000"/>
              </a:lnSpc>
              <a:spcBef>
                <a:spcPts val="0"/>
              </a:spcBef>
              <a:spcAft>
                <a:spcPts val="0"/>
              </a:spcAft>
              <a:buClr>
                <a:srgbClr val="000000"/>
              </a:buClr>
              <a:buSzPts val="1800"/>
              <a:buFont typeface="Arial"/>
              <a:buNone/>
            </a:pPr>
            <a:r>
              <a:rPr b="0" i="0" lang="en-US" sz="1800" u="none" cap="none" strike="noStrike">
                <a:solidFill>
                  <a:srgbClr val="124F5B"/>
                </a:solidFill>
                <a:latin typeface="Arial"/>
                <a:ea typeface="Arial"/>
                <a:cs typeface="Arial"/>
                <a:sym typeface="Arial"/>
              </a:rPr>
              <a:t>❏	</a:t>
            </a:r>
            <a:r>
              <a:rPr b="0" i="0" lang="en-US" sz="1800" u="none" cap="none" strike="noStrike">
                <a:solidFill>
                  <a:srgbClr val="124F5B"/>
                </a:solidFill>
                <a:latin typeface="Verdana"/>
                <a:ea typeface="Verdana"/>
                <a:cs typeface="Verdana"/>
                <a:sym typeface="Verdana"/>
              </a:rPr>
              <a:t>The	Price	is	slightly</a:t>
            </a:r>
            <a:endParaRPr b="0" i="0" sz="1800" u="none" cap="none" strike="noStrike">
              <a:solidFill>
                <a:schemeClr val="dk1"/>
              </a:solidFill>
              <a:latin typeface="Verdana"/>
              <a:ea typeface="Verdana"/>
              <a:cs typeface="Verdana"/>
              <a:sym typeface="Verdana"/>
            </a:endParaRPr>
          </a:p>
          <a:p>
            <a:pPr indent="0" lvl="0" marL="0" marR="12065" rtl="0" algn="r">
              <a:lnSpc>
                <a:spcPct val="100000"/>
              </a:lnSpc>
              <a:spcBef>
                <a:spcPts val="325"/>
              </a:spcBef>
              <a:spcAft>
                <a:spcPts val="0"/>
              </a:spcAft>
              <a:buClr>
                <a:srgbClr val="000000"/>
              </a:buClr>
              <a:buSzPts val="1800"/>
              <a:buFont typeface="Arial"/>
              <a:buNone/>
            </a:pPr>
            <a:r>
              <a:rPr b="1" i="0" lang="en-US" sz="1800" u="none" cap="none" strike="noStrike">
                <a:solidFill>
                  <a:srgbClr val="124F5B"/>
                </a:solidFill>
                <a:latin typeface="Verdana"/>
                <a:ea typeface="Verdana"/>
                <a:cs typeface="Verdana"/>
                <a:sym typeface="Verdana"/>
              </a:rPr>
              <a:t>negatively	</a:t>
            </a:r>
            <a:r>
              <a:rPr b="0" i="0" lang="en-US" sz="1800" u="none" cap="none" strike="noStrike">
                <a:solidFill>
                  <a:srgbClr val="124F5B"/>
                </a:solidFill>
                <a:latin typeface="Verdana"/>
                <a:ea typeface="Verdana"/>
                <a:cs typeface="Verdana"/>
                <a:sym typeface="Verdana"/>
              </a:rPr>
              <a:t>correlated	with</a:t>
            </a:r>
            <a:endParaRPr b="0" i="0" sz="1800" u="none" cap="none" strike="noStrike">
              <a:solidFill>
                <a:schemeClr val="dk1"/>
              </a:solidFill>
              <a:latin typeface="Verdana"/>
              <a:ea typeface="Verdana"/>
              <a:cs typeface="Verdana"/>
              <a:sym typeface="Verdana"/>
            </a:endParaRPr>
          </a:p>
          <a:p>
            <a:pPr indent="0" lvl="0" marL="0" marR="5080" rtl="0" algn="r">
              <a:lnSpc>
                <a:spcPct val="100000"/>
              </a:lnSpc>
              <a:spcBef>
                <a:spcPts val="325"/>
              </a:spcBef>
              <a:spcAft>
                <a:spcPts val="0"/>
              </a:spcAft>
              <a:buClr>
                <a:srgbClr val="000000"/>
              </a:buClr>
              <a:buSzPts val="1800"/>
              <a:buFont typeface="Arial"/>
              <a:buNone/>
            </a:pPr>
            <a:r>
              <a:rPr b="0" i="0" lang="en-US" sz="1800" u="none" cap="none" strike="noStrike">
                <a:solidFill>
                  <a:srgbClr val="124F5B"/>
                </a:solidFill>
                <a:latin typeface="Verdana"/>
                <a:ea typeface="Verdana"/>
                <a:cs typeface="Verdana"/>
                <a:sym typeface="Verdana"/>
              </a:rPr>
              <a:t>and</a:t>
            </a:r>
            <a:endParaRPr b="0" i="0" sz="1800" u="none" cap="none" strike="noStrike">
              <a:solidFill>
                <a:schemeClr val="dk1"/>
              </a:solidFill>
              <a:latin typeface="Verdana"/>
              <a:ea typeface="Verdana"/>
              <a:cs typeface="Verdana"/>
              <a:sym typeface="Verdana"/>
            </a:endParaRPr>
          </a:p>
        </p:txBody>
      </p:sp>
      <p:sp>
        <p:nvSpPr>
          <p:cNvPr id="194" name="Google Shape;194;p9"/>
          <p:cNvSpPr txBox="1"/>
          <p:nvPr/>
        </p:nvSpPr>
        <p:spPr>
          <a:xfrm>
            <a:off x="923278" y="3400290"/>
            <a:ext cx="2885242" cy="618118"/>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Clr>
                <a:srgbClr val="000000"/>
              </a:buClr>
              <a:buSzPts val="1800"/>
              <a:buFont typeface="Arial"/>
              <a:buNone/>
            </a:pPr>
            <a:r>
              <a:rPr b="0" i="0" lang="en-US" sz="1800" u="none" cap="none" strike="noStrike">
                <a:solidFill>
                  <a:srgbClr val="124F5B"/>
                </a:solidFill>
                <a:latin typeface="Verdana"/>
                <a:ea typeface="Verdana"/>
                <a:cs typeface="Verdana"/>
                <a:sym typeface="Verdana"/>
              </a:rPr>
              <a:t>the	</a:t>
            </a:r>
            <a:r>
              <a:rPr b="1" i="0" lang="en-US" sz="1800" u="none" cap="none" strike="noStrike">
                <a:solidFill>
                  <a:srgbClr val="124F5B"/>
                </a:solidFill>
                <a:latin typeface="Verdana"/>
                <a:ea typeface="Verdana"/>
                <a:cs typeface="Verdana"/>
                <a:sym typeface="Verdana"/>
              </a:rPr>
              <a:t>Rating</a:t>
            </a:r>
            <a:r>
              <a:rPr b="0" i="0" lang="en-US" sz="1800" u="none" cap="none" strike="noStrike">
                <a:solidFill>
                  <a:srgbClr val="124F5B"/>
                </a:solidFill>
                <a:latin typeface="Verdana"/>
                <a:ea typeface="Verdana"/>
                <a:cs typeface="Verdana"/>
                <a:sym typeface="Verdana"/>
              </a:rPr>
              <a:t>,	</a:t>
            </a:r>
            <a:r>
              <a:rPr b="1" i="0" lang="en-US" sz="1800" u="none" cap="none" strike="noStrike">
                <a:solidFill>
                  <a:srgbClr val="124F5B"/>
                </a:solidFill>
                <a:latin typeface="Verdana"/>
                <a:ea typeface="Verdana"/>
                <a:cs typeface="Verdana"/>
                <a:sym typeface="Verdana"/>
              </a:rPr>
              <a:t>Reviews</a:t>
            </a:r>
            <a:r>
              <a:rPr b="0" i="0" lang="en-US" sz="1800" u="none" cap="none" strike="noStrike">
                <a:solidFill>
                  <a:srgbClr val="124F5B"/>
                </a:solidFill>
                <a:latin typeface="Verdana"/>
                <a:ea typeface="Verdana"/>
                <a:cs typeface="Verdana"/>
                <a:sym typeface="Verdana"/>
              </a:rPr>
              <a:t>,  </a:t>
            </a:r>
            <a:r>
              <a:rPr b="1" i="0" lang="en-US" sz="1800" u="none" cap="none" strike="noStrike">
                <a:solidFill>
                  <a:srgbClr val="124F5B"/>
                </a:solidFill>
                <a:latin typeface="Verdana"/>
                <a:ea typeface="Verdana"/>
                <a:cs typeface="Verdana"/>
                <a:sym typeface="Verdana"/>
              </a:rPr>
              <a:t>Installs</a:t>
            </a:r>
            <a:r>
              <a:rPr b="0" i="0" lang="en-US" sz="1800" u="none" cap="none" strike="noStrike">
                <a:solidFill>
                  <a:srgbClr val="124F5B"/>
                </a:solidFill>
                <a:latin typeface="Verdana"/>
                <a:ea typeface="Verdana"/>
                <a:cs typeface="Verdana"/>
                <a:sym typeface="Verdana"/>
              </a:rPr>
              <a:t>.</a:t>
            </a:r>
            <a:endParaRPr b="0" i="0" sz="1800" u="none" cap="none" strike="noStrike">
              <a:solidFill>
                <a:schemeClr val="dk1"/>
              </a:solidFill>
              <a:latin typeface="Verdana"/>
              <a:ea typeface="Verdana"/>
              <a:cs typeface="Verdana"/>
              <a:sym typeface="Verdana"/>
            </a:endParaRPr>
          </a:p>
        </p:txBody>
      </p:sp>
      <p:sp>
        <p:nvSpPr>
          <p:cNvPr id="195" name="Google Shape;195;p9"/>
          <p:cNvSpPr txBox="1"/>
          <p:nvPr/>
        </p:nvSpPr>
        <p:spPr>
          <a:xfrm>
            <a:off x="435003" y="1526958"/>
            <a:ext cx="3756654" cy="936667"/>
          </a:xfrm>
          <a:prstGeom prst="rect">
            <a:avLst/>
          </a:prstGeom>
          <a:noFill/>
          <a:ln>
            <a:noFill/>
          </a:ln>
        </p:spPr>
        <p:txBody>
          <a:bodyPr anchorCtr="0" anchor="t" bIns="0" lIns="0" spcFirstLastPara="1" rIns="0" wrap="square" tIns="12700">
            <a:spAutoFit/>
          </a:bodyPr>
          <a:lstStyle/>
          <a:p>
            <a:pPr indent="-457200" lvl="0" marL="469265" marR="5080" rtl="0" algn="just">
              <a:lnSpc>
                <a:spcPct val="114999"/>
              </a:lnSpc>
              <a:spcBef>
                <a:spcPts val="0"/>
              </a:spcBef>
              <a:spcAft>
                <a:spcPts val="0"/>
              </a:spcAft>
              <a:buClr>
                <a:srgbClr val="000000"/>
              </a:buClr>
              <a:buSzPts val="1800"/>
              <a:buFont typeface="Arial"/>
              <a:buNone/>
            </a:pPr>
            <a:r>
              <a:rPr b="0" i="0" lang="en-US" sz="1800" u="none" cap="none" strike="noStrike">
                <a:solidFill>
                  <a:srgbClr val="124F5B"/>
                </a:solidFill>
                <a:latin typeface="Arial"/>
                <a:ea typeface="Arial"/>
                <a:cs typeface="Arial"/>
                <a:sym typeface="Arial"/>
              </a:rPr>
              <a:t>❏ </a:t>
            </a:r>
            <a:r>
              <a:rPr b="0" i="0" lang="en-US" sz="1800" u="none" cap="none" strike="noStrike">
                <a:solidFill>
                  <a:srgbClr val="124F5B"/>
                </a:solidFill>
                <a:latin typeface="Verdana"/>
                <a:ea typeface="Verdana"/>
                <a:cs typeface="Verdana"/>
                <a:sym typeface="Verdana"/>
              </a:rPr>
              <a:t>The </a:t>
            </a:r>
            <a:r>
              <a:rPr b="1" i="0" lang="en-US" sz="1800" u="none" cap="none" strike="noStrike">
                <a:solidFill>
                  <a:srgbClr val="124F5B"/>
                </a:solidFill>
                <a:latin typeface="Verdana"/>
                <a:ea typeface="Verdana"/>
                <a:cs typeface="Verdana"/>
                <a:sym typeface="Verdana"/>
              </a:rPr>
              <a:t>Rating </a:t>
            </a:r>
            <a:r>
              <a:rPr b="0" i="0" lang="en-US" sz="1800" u="none" cap="none" strike="noStrike">
                <a:solidFill>
                  <a:srgbClr val="124F5B"/>
                </a:solidFill>
                <a:latin typeface="Verdana"/>
                <a:ea typeface="Verdana"/>
                <a:cs typeface="Verdana"/>
                <a:sym typeface="Verdana"/>
              </a:rPr>
              <a:t>is slightly  </a:t>
            </a:r>
            <a:r>
              <a:rPr b="1" i="0" lang="en-US" sz="1800" u="none" cap="none" strike="noStrike">
                <a:solidFill>
                  <a:srgbClr val="124F5B"/>
                </a:solidFill>
                <a:latin typeface="Verdana"/>
                <a:ea typeface="Verdana"/>
                <a:cs typeface="Verdana"/>
                <a:sym typeface="Verdana"/>
              </a:rPr>
              <a:t>positively </a:t>
            </a:r>
            <a:r>
              <a:rPr b="0" i="0" lang="en-US" sz="1800" u="none" cap="none" strike="noStrike">
                <a:solidFill>
                  <a:srgbClr val="124F5B"/>
                </a:solidFill>
                <a:latin typeface="Verdana"/>
                <a:ea typeface="Verdana"/>
                <a:cs typeface="Verdana"/>
                <a:sym typeface="Verdana"/>
              </a:rPr>
              <a:t>correlated with the  </a:t>
            </a:r>
            <a:r>
              <a:rPr b="1" i="0" lang="en-US" sz="1800" u="none" cap="none" strike="noStrike">
                <a:solidFill>
                  <a:srgbClr val="124F5B"/>
                </a:solidFill>
                <a:latin typeface="Verdana"/>
                <a:ea typeface="Verdana"/>
                <a:cs typeface="Verdana"/>
                <a:sym typeface="Verdana"/>
              </a:rPr>
              <a:t>Installs </a:t>
            </a:r>
            <a:r>
              <a:rPr b="0" i="0" lang="en-US" sz="1800" u="none" cap="none" strike="noStrike">
                <a:solidFill>
                  <a:srgbClr val="124F5B"/>
                </a:solidFill>
                <a:latin typeface="Verdana"/>
                <a:ea typeface="Verdana"/>
                <a:cs typeface="Verdana"/>
                <a:sym typeface="Verdana"/>
              </a:rPr>
              <a:t>and </a:t>
            </a:r>
            <a:r>
              <a:rPr b="1" i="0" lang="en-US" sz="1800" u="none" cap="none" strike="noStrike">
                <a:solidFill>
                  <a:srgbClr val="124F5B"/>
                </a:solidFill>
                <a:latin typeface="Verdana"/>
                <a:ea typeface="Verdana"/>
                <a:cs typeface="Verdana"/>
                <a:sym typeface="Verdana"/>
              </a:rPr>
              <a:t>Reviews</a:t>
            </a:r>
            <a:r>
              <a:rPr b="0" i="0" lang="en-US" sz="1800" u="none" cap="none" strike="noStrike">
                <a:solidFill>
                  <a:srgbClr val="124F5B"/>
                </a:solidFill>
                <a:latin typeface="Verdana"/>
                <a:ea typeface="Verdana"/>
                <a:cs typeface="Verdana"/>
                <a:sym typeface="Verdana"/>
              </a:rPr>
              <a:t>.</a:t>
            </a:r>
            <a:endParaRPr b="0" i="0" sz="1800" u="none" cap="none" strike="noStrike">
              <a:solidFill>
                <a:schemeClr val="dk1"/>
              </a:solidFill>
              <a:latin typeface="Verdana"/>
              <a:ea typeface="Verdana"/>
              <a:cs typeface="Verdana"/>
              <a:sym typeface="Verdana"/>
            </a:endParaRPr>
          </a:p>
        </p:txBody>
      </p:sp>
      <p:pic>
        <p:nvPicPr>
          <p:cNvPr id="196" name="Google Shape;196;p9"/>
          <p:cNvPicPr preferRelativeResize="0"/>
          <p:nvPr/>
        </p:nvPicPr>
        <p:blipFill rotWithShape="1">
          <a:blip r:embed="rId5">
            <a:alphaModFix/>
          </a:blip>
          <a:srcRect b="0" l="0" r="0" t="0"/>
          <a:stretch/>
        </p:blipFill>
        <p:spPr>
          <a:xfrm>
            <a:off x="5481078" y="1056443"/>
            <a:ext cx="6317321" cy="5469213"/>
          </a:xfrm>
          <a:prstGeom prst="rect">
            <a:avLst/>
          </a:prstGeom>
          <a:noFill/>
          <a:ln>
            <a:noFill/>
          </a:ln>
        </p:spPr>
      </p:pic>
      <p:sp>
        <p:nvSpPr>
          <p:cNvPr id="197" name="Google Shape;197;p9"/>
          <p:cNvSpPr/>
          <p:nvPr/>
        </p:nvSpPr>
        <p:spPr>
          <a:xfrm>
            <a:off x="319597" y="1400209"/>
            <a:ext cx="4190260" cy="3930834"/>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 name="Google Shape;198;p9"/>
          <p:cNvSpPr/>
          <p:nvPr/>
        </p:nvSpPr>
        <p:spPr>
          <a:xfrm>
            <a:off x="435002" y="396513"/>
            <a:ext cx="671718" cy="5690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2022-11-18T08:11:05Z</dcterms:created>
  <dc:creator>Deepak singh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2022-11-18T10:32:29Z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36a55eeb-476a-44b4-8c0e-024d31757030</vt:lpwstr>
  </property>
  <property fmtid="{D5CDD505-2E9C-101B-9397-08002B2CF9AE}" pid="7" name="MSIP_Label_defa4170-0d19-0005-0004-bc88714345d2_ActionId">
    <vt:lpwstr>7c6be032-28af-40b9-bbb3-85cdb3440204</vt:lpwstr>
  </property>
  <property fmtid="{D5CDD505-2E9C-101B-9397-08002B2CF9AE}" pid="8" name="MSIP_Label_defa4170-0d19-0005-0004-bc88714345d2_ContentBits">
    <vt:lpwstr>0</vt:lpwstr>
  </property>
  <property fmtid="{D5CDD505-2E9C-101B-9397-08002B2CF9AE}" pid="9" name="ContentTypeId">
    <vt:lpwstr>0x010100F5E7D52C6146484B98EAE9F293F1ED3B</vt:lpwstr>
  </property>
</Properties>
</file>